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notesMasterIdLst>
    <p:notesMasterId r:id="rId34"/>
  </p:notesMasterIdLst>
  <p:handoutMasterIdLst>
    <p:handoutMasterId r:id="rId35"/>
  </p:handoutMasterIdLst>
  <p:sldIdLst>
    <p:sldId id="257" r:id="rId2"/>
    <p:sldId id="275" r:id="rId3"/>
    <p:sldId id="309" r:id="rId4"/>
    <p:sldId id="294" r:id="rId5"/>
    <p:sldId id="297" r:id="rId6"/>
    <p:sldId id="296" r:id="rId7"/>
    <p:sldId id="308" r:id="rId8"/>
    <p:sldId id="291" r:id="rId9"/>
    <p:sldId id="292" r:id="rId10"/>
    <p:sldId id="258" r:id="rId11"/>
    <p:sldId id="259" r:id="rId12"/>
    <p:sldId id="260" r:id="rId13"/>
    <p:sldId id="262" r:id="rId14"/>
    <p:sldId id="263" r:id="rId15"/>
    <p:sldId id="284" r:id="rId16"/>
    <p:sldId id="264" r:id="rId17"/>
    <p:sldId id="265" r:id="rId18"/>
    <p:sldId id="287" r:id="rId19"/>
    <p:sldId id="270" r:id="rId20"/>
    <p:sldId id="286" r:id="rId21"/>
    <p:sldId id="310" r:id="rId22"/>
    <p:sldId id="278" r:id="rId23"/>
    <p:sldId id="280" r:id="rId24"/>
    <p:sldId id="298" r:id="rId25"/>
    <p:sldId id="299" r:id="rId26"/>
    <p:sldId id="300" r:id="rId27"/>
    <p:sldId id="306" r:id="rId28"/>
    <p:sldId id="302" r:id="rId29"/>
    <p:sldId id="303" r:id="rId30"/>
    <p:sldId id="304" r:id="rId31"/>
    <p:sldId id="305" r:id="rId32"/>
    <p:sldId id="307" r:id="rId33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6412" autoAdjust="0"/>
  </p:normalViewPr>
  <p:slideViewPr>
    <p:cSldViewPr snapToGrid="0">
      <p:cViewPr varScale="1">
        <p:scale>
          <a:sx n="85" d="100"/>
          <a:sy n="85" d="100"/>
        </p:scale>
        <p:origin x="96" y="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55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BDCE656-B762-430B-AAF5-8565AB73407D}" type="datetimeFigureOut">
              <a:rPr lang="en-GB" smtClean="0"/>
              <a:t>09/10/2017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85B7312-EA12-41A3-AA3A-1C4694FFED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007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99E9E9F-B9C9-428B-942C-F9A46B29AD7D}" type="datetimeFigureOut">
              <a:rPr lang="en-GB" smtClean="0"/>
              <a:t>09/10/2017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EDED280-0C1D-4361-88E2-0A9D17B4380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976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3745A4-6EE2-4E5B-93D9-83E4F6541553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5708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ED280-0C1D-4361-88E2-0A9D17B43806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3880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ED280-0C1D-4361-88E2-0A9D17B43806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2204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ED280-0C1D-4361-88E2-0A9D17B43806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0340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0ED2D-DA05-4B74-ADAC-E43B51A9A2B0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791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470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136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84920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32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9260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587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992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38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734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32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72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449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488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155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27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110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2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2673" y="1734212"/>
            <a:ext cx="8765232" cy="5040560"/>
          </a:xfrm>
        </p:spPr>
        <p:txBody>
          <a:bodyPr anchor="t" anchorCtr="0">
            <a:normAutofit/>
          </a:bodyPr>
          <a:lstStyle/>
          <a:p>
            <a:r>
              <a:rPr lang="en-GB" sz="3200" b="1" dirty="0" smtClean="0">
                <a:solidFill>
                  <a:srgbClr val="833D3D"/>
                </a:solidFill>
                <a:latin typeface="Calibri" panose="020F0502020204030204" pitchFamily="34" charset="0"/>
              </a:rPr>
              <a:t>Qualification </a:t>
            </a:r>
            <a:r>
              <a:rPr lang="en-GB" sz="3200" b="1" dirty="0">
                <a:solidFill>
                  <a:srgbClr val="833D3D"/>
                </a:solidFill>
                <a:latin typeface="Calibri" panose="020F0502020204030204" pitchFamily="34" charset="0"/>
              </a:rPr>
              <a:t>and </a:t>
            </a:r>
            <a:r>
              <a:rPr lang="en-GB" sz="3200" b="1" dirty="0" smtClean="0">
                <a:solidFill>
                  <a:srgbClr val="833D3D"/>
                </a:solidFill>
                <a:latin typeface="Calibri" panose="020F0502020204030204" pitchFamily="34" charset="0"/>
              </a:rPr>
              <a:t>Skill Mismatch</a:t>
            </a:r>
            <a:r>
              <a:rPr lang="en-GB" sz="3200" b="1" dirty="0">
                <a:solidFill>
                  <a:srgbClr val="833D3D"/>
                </a:solidFill>
                <a:latin typeface="Calibri" panose="020F0502020204030204" pitchFamily="34" charset="0"/>
              </a:rPr>
              <a:t>: </a:t>
            </a:r>
            <a:r>
              <a:rPr lang="en-GB" sz="3200" b="1" dirty="0" smtClean="0">
                <a:solidFill>
                  <a:srgbClr val="833D3D"/>
                </a:solidFill>
                <a:latin typeface="Calibri" panose="020F0502020204030204" pitchFamily="34" charset="0"/>
              </a:rPr>
              <a:t/>
            </a:r>
            <a:br>
              <a:rPr lang="en-GB" sz="3200" b="1" dirty="0" smtClean="0">
                <a:solidFill>
                  <a:srgbClr val="833D3D"/>
                </a:solidFill>
                <a:latin typeface="Calibri" panose="020F0502020204030204" pitchFamily="34" charset="0"/>
              </a:rPr>
            </a:br>
            <a:r>
              <a:rPr lang="en-GB" sz="3200" b="1" dirty="0" smtClean="0">
                <a:solidFill>
                  <a:srgbClr val="833D3D"/>
                </a:solidFill>
                <a:latin typeface="Calibri" panose="020F0502020204030204" pitchFamily="34" charset="0"/>
              </a:rPr>
              <a:t>Concepts </a:t>
            </a:r>
            <a:r>
              <a:rPr lang="en-GB" sz="3200" b="1" dirty="0">
                <a:solidFill>
                  <a:srgbClr val="833D3D"/>
                </a:solidFill>
                <a:latin typeface="Calibri" panose="020F0502020204030204" pitchFamily="34" charset="0"/>
              </a:rPr>
              <a:t>and Measurement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384015" y="5051769"/>
            <a:ext cx="6202811" cy="894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Aft>
                <a:spcPts val="0"/>
              </a:spcAft>
            </a:pPr>
            <a:r>
              <a:rPr lang="en-GB" sz="1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Valentina Stoevska </a:t>
            </a:r>
            <a:endParaRPr lang="en-GB" sz="18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algn="ctr" fontAlgn="auto">
              <a:spcAft>
                <a:spcPts val="0"/>
              </a:spcAft>
            </a:pPr>
            <a:r>
              <a:rPr lang="en-GB" sz="1800" b="1" dirty="0" smtClean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ILO Department of Statistics</a:t>
            </a:r>
            <a:endParaRPr lang="en-GB" sz="1800" b="1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pPr algn="ctr" fontAlgn="auto">
              <a:spcAft>
                <a:spcPts val="0"/>
              </a:spcAft>
            </a:pPr>
            <a:r>
              <a:rPr lang="en-GB" sz="1800" b="1" dirty="0">
                <a:solidFill>
                  <a:schemeClr val="tx2">
                    <a:lumMod val="75000"/>
                  </a:schemeClr>
                </a:solidFill>
                <a:latin typeface="Cambria" panose="02040503050406030204" pitchFamily="18" charset="0"/>
              </a:rPr>
              <a:t>Geneva, Switzerland</a:t>
            </a:r>
          </a:p>
        </p:txBody>
      </p:sp>
    </p:spTree>
    <p:extLst>
      <p:ext uri="{BB962C8B-B14F-4D97-AF65-F5344CB8AC3E}">
        <p14:creationId xmlns:p14="http://schemas.microsoft.com/office/powerpoint/2010/main" val="239701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348"/>
    </mc:Choice>
    <mc:Fallback xmlns="">
      <p:transition spd="slow" advTm="15734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>
                <a:latin typeface="Calibri" panose="020F0502020204030204" pitchFamily="34" charset="0"/>
              </a:rPr>
              <a:t>Supply and demand of skills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99928" y="1752600"/>
            <a:ext cx="2943944" cy="261250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GB" sz="2000" b="1" dirty="0"/>
              <a:t>Suppliers </a:t>
            </a:r>
            <a:endParaRPr lang="en-GB" sz="2000" b="1" dirty="0" smtClean="0"/>
          </a:p>
          <a:p>
            <a:r>
              <a:rPr lang="en-GB" sz="2000" dirty="0" smtClean="0"/>
              <a:t>Unemployed</a:t>
            </a:r>
            <a:endParaRPr lang="en-GB" sz="2000" dirty="0"/>
          </a:p>
          <a:p>
            <a:r>
              <a:rPr lang="en-GB" sz="2000" dirty="0">
                <a:solidFill>
                  <a:srgbClr val="0070C0"/>
                </a:solidFill>
              </a:rPr>
              <a:t>Employed</a:t>
            </a:r>
          </a:p>
          <a:p>
            <a:r>
              <a:rPr lang="en-GB" sz="2000" dirty="0"/>
              <a:t>Working age population </a:t>
            </a:r>
            <a:r>
              <a:rPr lang="en-US" sz="2000" dirty="0"/>
              <a:t>outside </a:t>
            </a:r>
            <a:r>
              <a:rPr lang="en-US" sz="2000" dirty="0" err="1" smtClean="0"/>
              <a:t>labour</a:t>
            </a:r>
            <a:r>
              <a:rPr lang="en-US" sz="2000" dirty="0" smtClean="0"/>
              <a:t> </a:t>
            </a:r>
            <a:r>
              <a:rPr lang="en-US" sz="2000" dirty="0"/>
              <a:t>force</a:t>
            </a:r>
            <a:endParaRPr lang="en-GB" sz="20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068108" y="1762708"/>
            <a:ext cx="3073152" cy="2612504"/>
          </a:xfrm>
          <a:prstGeom prst="rect">
            <a:avLst/>
          </a:prstGeom>
          <a:solidFill>
            <a:srgbClr val="FF9933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GB" sz="2000" b="1" dirty="0"/>
              <a:t>Demanders </a:t>
            </a:r>
          </a:p>
          <a:p>
            <a:r>
              <a:rPr lang="en-GB" sz="2000" dirty="0" smtClean="0"/>
              <a:t>Employers </a:t>
            </a:r>
            <a:r>
              <a:rPr lang="en-GB" sz="1800" dirty="0" smtClean="0"/>
              <a:t>(+ Own-account </a:t>
            </a:r>
            <a:r>
              <a:rPr lang="en-GB" sz="1800" dirty="0" err="1" smtClean="0"/>
              <a:t>workers,households</a:t>
            </a:r>
            <a:r>
              <a:rPr lang="en-GB" sz="2000" dirty="0" smtClean="0"/>
              <a:t>)</a:t>
            </a:r>
            <a:endParaRPr lang="en-GB" sz="2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195900" y="2276872"/>
            <a:ext cx="1620180" cy="1512168"/>
          </a:xfrm>
          <a:prstGeom prst="rect">
            <a:avLst/>
          </a:prstGeom>
          <a:solidFill>
            <a:srgbClr val="FFCC66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en-GB" dirty="0"/>
              <a:t>Skills utilisation</a:t>
            </a:r>
            <a:endParaRPr lang="en-GB" sz="2000" dirty="0"/>
          </a:p>
        </p:txBody>
      </p:sp>
      <p:sp>
        <p:nvSpPr>
          <p:cNvPr id="8" name="Right Arrow 7"/>
          <p:cNvSpPr/>
          <p:nvPr/>
        </p:nvSpPr>
        <p:spPr>
          <a:xfrm>
            <a:off x="4943872" y="2780928"/>
            <a:ext cx="252028" cy="288032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Left Arrow 8"/>
          <p:cNvSpPr/>
          <p:nvPr/>
        </p:nvSpPr>
        <p:spPr>
          <a:xfrm>
            <a:off x="6816080" y="2780928"/>
            <a:ext cx="275801" cy="288032"/>
          </a:xfrm>
          <a:prstGeom prst="leftArrow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69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203"/>
    </mc:Choice>
    <mc:Fallback xmlns="">
      <p:transition spd="slow" advTm="472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772815"/>
            <a:ext cx="1115616" cy="4498106"/>
          </a:xfrm>
          <a:solidFill>
            <a:srgbClr val="00B050"/>
          </a:solidFill>
        </p:spPr>
        <p:txBody>
          <a:bodyPr vert="vert270">
            <a:normAutofit/>
          </a:bodyPr>
          <a:lstStyle/>
          <a:p>
            <a:pPr algn="ctr"/>
            <a:r>
              <a:rPr lang="en-GB" dirty="0" smtClean="0">
                <a:solidFill>
                  <a:schemeClr val="bg1"/>
                </a:solidFill>
                <a:latin typeface="Calibri" panose="020F0502020204030204" pitchFamily="34" charset="0"/>
              </a:rPr>
              <a:t>QUALIFICATIONS </a:t>
            </a:r>
            <a:r>
              <a:rPr lang="en-GB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(knowledge) </a:t>
            </a:r>
            <a:endParaRPr lang="en-GB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D6229-AD53-4C54-8417-8522681AD251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5" name="Rounded Rectangle 4"/>
          <p:cNvSpPr/>
          <p:nvPr/>
        </p:nvSpPr>
        <p:spPr>
          <a:xfrm>
            <a:off x="2711623" y="4211316"/>
            <a:ext cx="249997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Non-formal  education, Informal  learning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711624" y="2455566"/>
            <a:ext cx="2499975" cy="129614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Formal  Education</a:t>
            </a:r>
          </a:p>
          <a:p>
            <a:pPr algn="ctr"/>
            <a:r>
              <a:rPr lang="en-GB" sz="1600" dirty="0"/>
              <a:t>-level of education</a:t>
            </a:r>
          </a:p>
          <a:p>
            <a:pPr algn="ctr"/>
            <a:r>
              <a:rPr lang="en-GB" sz="1600" dirty="0"/>
              <a:t>-field of study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38927" y="1772816"/>
            <a:ext cx="2753418" cy="1330823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Job-specific/technical skills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38928" y="3356993"/>
            <a:ext cx="2753417" cy="133082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Basic skills (literacy and numeracy)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53700" y="4944237"/>
            <a:ext cx="2738645" cy="1326685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Generic/transversal/ soft/portable skills </a:t>
            </a:r>
          </a:p>
        </p:txBody>
      </p:sp>
      <p:cxnSp>
        <p:nvCxnSpPr>
          <p:cNvPr id="42" name="Straight Arrow Connector 41"/>
          <p:cNvCxnSpPr>
            <a:stCxn id="6" idx="3"/>
            <a:endCxn id="8" idx="1"/>
          </p:cNvCxnSpPr>
          <p:nvPr/>
        </p:nvCxnSpPr>
        <p:spPr>
          <a:xfrm flipV="1">
            <a:off x="5211599" y="2438228"/>
            <a:ext cx="1227329" cy="665411"/>
          </a:xfrm>
          <a:prstGeom prst="straightConnector1">
            <a:avLst/>
          </a:prstGeom>
          <a:ln w="666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5" idx="3"/>
          </p:cNvCxnSpPr>
          <p:nvPr/>
        </p:nvCxnSpPr>
        <p:spPr>
          <a:xfrm flipV="1">
            <a:off x="5211599" y="2651586"/>
            <a:ext cx="1207130" cy="2207802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endCxn id="10" idx="1"/>
          </p:cNvCxnSpPr>
          <p:nvPr/>
        </p:nvCxnSpPr>
        <p:spPr>
          <a:xfrm>
            <a:off x="5211599" y="4911905"/>
            <a:ext cx="1242100" cy="695675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endCxn id="9" idx="1"/>
          </p:cNvCxnSpPr>
          <p:nvPr/>
        </p:nvCxnSpPr>
        <p:spPr>
          <a:xfrm flipV="1">
            <a:off x="5211599" y="4022404"/>
            <a:ext cx="1227328" cy="843436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5211599" y="3159661"/>
            <a:ext cx="1227328" cy="806721"/>
          </a:xfrm>
          <a:prstGeom prst="straightConnector1">
            <a:avLst/>
          </a:prstGeom>
          <a:ln w="666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10" idx="1"/>
          </p:cNvCxnSpPr>
          <p:nvPr/>
        </p:nvCxnSpPr>
        <p:spPr>
          <a:xfrm>
            <a:off x="5156431" y="3171863"/>
            <a:ext cx="1297268" cy="2435717"/>
          </a:xfrm>
          <a:prstGeom prst="straightConnector1">
            <a:avLst/>
          </a:prstGeom>
          <a:ln w="66675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7807080" y="2996954"/>
            <a:ext cx="17113" cy="360038"/>
          </a:xfrm>
          <a:prstGeom prst="straightConnector1">
            <a:avLst/>
          </a:prstGeom>
          <a:ln w="666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V="1">
            <a:off x="8180767" y="3032522"/>
            <a:ext cx="55168" cy="1911715"/>
          </a:xfrm>
          <a:prstGeom prst="straightConnector1">
            <a:avLst/>
          </a:prstGeom>
          <a:ln w="66675">
            <a:solidFill>
              <a:srgbClr val="99CC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itle 1"/>
          <p:cNvSpPr txBox="1">
            <a:spLocks/>
          </p:cNvSpPr>
          <p:nvPr/>
        </p:nvSpPr>
        <p:spPr>
          <a:xfrm>
            <a:off x="9357140" y="1774330"/>
            <a:ext cx="1080120" cy="4498107"/>
          </a:xfrm>
          <a:prstGeom prst="rect">
            <a:avLst/>
          </a:prstGeom>
          <a:solidFill>
            <a:srgbClr val="002060"/>
          </a:solidFill>
        </p:spPr>
        <p:txBody>
          <a:bodyPr vert="vert270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 smtClean="0">
                <a:solidFill>
                  <a:schemeClr val="bg1"/>
                </a:solidFill>
              </a:rPr>
              <a:t>SKILLS                        </a:t>
            </a:r>
            <a:r>
              <a:rPr lang="en-GB" sz="2200" dirty="0" smtClean="0">
                <a:solidFill>
                  <a:schemeClr val="bg1"/>
                </a:solidFill>
              </a:rPr>
              <a:t>(ability to apply knowledge)</a:t>
            </a:r>
            <a:endParaRPr lang="en-GB" sz="22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63969" y="476671"/>
            <a:ext cx="6371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ANALYTICAL FRAMEWORK: Qualifications and Skills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4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339"/>
    </mc:Choice>
    <mc:Fallback xmlns="">
      <p:transition spd="slow" advTm="45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772815"/>
            <a:ext cx="1115616" cy="4498106"/>
          </a:xfrm>
          <a:solidFill>
            <a:srgbClr val="00B050"/>
          </a:solidFill>
        </p:spPr>
        <p:txBody>
          <a:bodyPr vert="vert270"/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 panose="020F0502020204030204" pitchFamily="34" charset="0"/>
              </a:rPr>
              <a:t>QUALIFICATIONS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D6229-AD53-4C54-8417-8522681AD251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2711624" y="2455566"/>
            <a:ext cx="2499975" cy="129614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Formal  Education</a:t>
            </a:r>
          </a:p>
          <a:p>
            <a:pPr algn="ctr"/>
            <a:r>
              <a:rPr lang="en-GB" dirty="0"/>
              <a:t>-</a:t>
            </a:r>
            <a:r>
              <a:rPr lang="en-GB" sz="1600" dirty="0"/>
              <a:t>level of education</a:t>
            </a:r>
          </a:p>
          <a:p>
            <a:pPr algn="ctr"/>
            <a:r>
              <a:rPr lang="en-GB" sz="1600" dirty="0"/>
              <a:t>-field of study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27648" y="476672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QUALIFICATIONS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711623" y="4211316"/>
            <a:ext cx="2499976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Non-formal  education, Informal  learning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5283604" y="2455566"/>
            <a:ext cx="4971743" cy="327782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GB" sz="2000" b="1" dirty="0"/>
              <a:t>Formal qualifications:</a:t>
            </a:r>
            <a:r>
              <a:rPr lang="en-GB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/>
              <a:t>official confirmation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Clr>
                <a:srgbClr val="000000"/>
              </a:buClr>
              <a:buFont typeface="+mj-lt"/>
              <a:buAutoNum type="romanLcParenR"/>
            </a:pP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Successful completion of a full education programme;</a:t>
            </a:r>
          </a:p>
          <a:p>
            <a:pPr marL="342900" indent="-342900">
              <a:lnSpc>
                <a:spcPct val="115000"/>
              </a:lnSpc>
              <a:buClr>
                <a:srgbClr val="000000"/>
              </a:buClr>
              <a:buFont typeface="+mj-lt"/>
              <a:buAutoNum type="romanLcParenR"/>
            </a:pP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Successful completion of a stage of an education programme (intermediate qualifications); or </a:t>
            </a:r>
          </a:p>
          <a:p>
            <a:pPr marL="342900" indent="-342900">
              <a:lnSpc>
                <a:spcPct val="115000"/>
              </a:lnSpc>
              <a:buClr>
                <a:srgbClr val="000000"/>
              </a:buClr>
              <a:buFont typeface="+mj-lt"/>
              <a:buAutoNum type="romanLcParenR"/>
            </a:pP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Validation of knowledge, skills and competencies acquired through non-formal education or informal learning</a:t>
            </a:r>
            <a:r>
              <a:rPr lang="en-GB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211599" y="5681885"/>
            <a:ext cx="6980401" cy="72943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GB" sz="2000" b="1" dirty="0"/>
              <a:t>Non-formal qualifications</a:t>
            </a:r>
            <a:r>
              <a:rPr lang="en-GB" b="1" dirty="0"/>
              <a:t>: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 officially recognised as</a:t>
            </a:r>
            <a:r>
              <a:rPr lang="en-US" sz="1600" dirty="0" smtClean="0"/>
              <a:t> equivalent to formal qualifications 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17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908"/>
    </mc:Choice>
    <mc:Fallback xmlns="">
      <p:transition spd="slow" advTm="589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D6229-AD53-4C54-8417-8522681AD251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6438927" y="1772816"/>
            <a:ext cx="2753418" cy="1330823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Job-specific/technical skills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38928" y="3356993"/>
            <a:ext cx="2753417" cy="133082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Basic skills (literacy and numeracy)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53700" y="4944237"/>
            <a:ext cx="2738645" cy="1326685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Generic/transversal/ soft/portable skills 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flipH="1" flipV="1">
            <a:off x="7807080" y="2996954"/>
            <a:ext cx="17113" cy="360038"/>
          </a:xfrm>
          <a:prstGeom prst="straightConnector1">
            <a:avLst/>
          </a:prstGeom>
          <a:ln w="666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V="1">
            <a:off x="8180767" y="3032522"/>
            <a:ext cx="55168" cy="1911715"/>
          </a:xfrm>
          <a:prstGeom prst="straightConnector1">
            <a:avLst/>
          </a:prstGeom>
          <a:ln w="66675">
            <a:solidFill>
              <a:srgbClr val="99CC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itle 1"/>
          <p:cNvSpPr txBox="1">
            <a:spLocks/>
          </p:cNvSpPr>
          <p:nvPr/>
        </p:nvSpPr>
        <p:spPr>
          <a:xfrm>
            <a:off x="9357140" y="1774330"/>
            <a:ext cx="1080120" cy="4498107"/>
          </a:xfrm>
          <a:prstGeom prst="rect">
            <a:avLst/>
          </a:prstGeom>
          <a:solidFill>
            <a:srgbClr val="002060"/>
          </a:solidFill>
        </p:spPr>
        <p:txBody>
          <a:bodyPr vert="vert270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SKILLS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7648" y="476672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SKILLS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311579" y="1772815"/>
            <a:ext cx="4424381" cy="242835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GB" sz="2200" dirty="0"/>
              <a:t>The innate or learned </a:t>
            </a:r>
            <a:r>
              <a:rPr lang="en-GB" sz="2200" b="1" dirty="0"/>
              <a:t>ability</a:t>
            </a:r>
            <a:r>
              <a:rPr lang="en-GB" sz="2200" dirty="0"/>
              <a:t> </a:t>
            </a:r>
            <a:r>
              <a:rPr lang="en-GB" sz="2200" b="1" dirty="0"/>
              <a:t>to apply </a:t>
            </a:r>
            <a:r>
              <a:rPr lang="en-GB" sz="2200" dirty="0"/>
              <a:t>the knowledge acquired through experience, study, practice or instruction, and </a:t>
            </a:r>
            <a:r>
              <a:rPr lang="en-GB" sz="2200" b="1" dirty="0"/>
              <a:t>to perform</a:t>
            </a:r>
            <a:r>
              <a:rPr lang="en-GB" sz="2200" dirty="0"/>
              <a:t> tasks and duties required by a given job </a:t>
            </a:r>
            <a:endParaRPr lang="en-GB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66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77"/>
    </mc:Choice>
    <mc:Fallback xmlns="">
      <p:transition spd="slow" advTm="185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D6229-AD53-4C54-8417-8522681AD251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6438927" y="1772816"/>
            <a:ext cx="2753418" cy="1330823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Job-specific/technical skills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38928" y="3356993"/>
            <a:ext cx="2753417" cy="133082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Basic skills (literacy and numeracy)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53700" y="4944237"/>
            <a:ext cx="2738645" cy="1326685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Generic/</a:t>
            </a:r>
            <a:r>
              <a:rPr lang="en-GB" dirty="0" err="1" smtClean="0"/>
              <a:t>transverable</a:t>
            </a:r>
            <a:r>
              <a:rPr lang="en-GB" dirty="0" smtClean="0"/>
              <a:t>/soft/portable </a:t>
            </a:r>
            <a:r>
              <a:rPr lang="en-GB" dirty="0"/>
              <a:t>skills 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flipH="1" flipV="1">
            <a:off x="7807080" y="2996954"/>
            <a:ext cx="17113" cy="360038"/>
          </a:xfrm>
          <a:prstGeom prst="straightConnector1">
            <a:avLst/>
          </a:prstGeom>
          <a:ln w="666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V="1">
            <a:off x="8180767" y="3032522"/>
            <a:ext cx="55168" cy="1911715"/>
          </a:xfrm>
          <a:prstGeom prst="straightConnector1">
            <a:avLst/>
          </a:prstGeom>
          <a:ln w="66675">
            <a:solidFill>
              <a:srgbClr val="99CC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itle 1"/>
          <p:cNvSpPr txBox="1">
            <a:spLocks/>
          </p:cNvSpPr>
          <p:nvPr/>
        </p:nvSpPr>
        <p:spPr>
          <a:xfrm>
            <a:off x="9357140" y="1774330"/>
            <a:ext cx="1080120" cy="4498107"/>
          </a:xfrm>
          <a:prstGeom prst="rect">
            <a:avLst/>
          </a:prstGeom>
          <a:solidFill>
            <a:srgbClr val="002060"/>
          </a:solidFill>
        </p:spPr>
        <p:txBody>
          <a:bodyPr vert="vert270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SKILLS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7648" y="476672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SKILLS: Types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31812" y="1769437"/>
            <a:ext cx="5852855" cy="9417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Relate </a:t>
            </a:r>
            <a:r>
              <a:rPr lang="en-GB" sz="1600" dirty="0"/>
              <a:t>specifically to certain types of jobs or job </a:t>
            </a:r>
            <a:r>
              <a:rPr lang="en-GB" sz="1600" dirty="0" smtClean="0"/>
              <a:t>fields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Easily recognizable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Difficult </a:t>
            </a:r>
            <a:r>
              <a:rPr lang="en-GB" sz="1600" dirty="0"/>
              <a:t>to transfer from job to job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1812" y="4944236"/>
            <a:ext cx="5852855" cy="9417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Relevant </a:t>
            </a:r>
            <a:r>
              <a:rPr lang="en-GB" sz="1600" dirty="0"/>
              <a:t>to a broad range of jobs and </a:t>
            </a:r>
            <a:r>
              <a:rPr lang="en-GB" sz="1600" dirty="0" smtClean="0"/>
              <a:t>occupations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Can </a:t>
            </a:r>
            <a:r>
              <a:rPr lang="en-GB" sz="1600" dirty="0"/>
              <a:t>be easily </a:t>
            </a:r>
            <a:r>
              <a:rPr lang="en-GB" sz="1600" dirty="0" smtClean="0"/>
              <a:t>transferred </a:t>
            </a:r>
            <a:r>
              <a:rPr lang="en-GB" sz="1600" dirty="0"/>
              <a:t>from one environment to </a:t>
            </a:r>
            <a:r>
              <a:rPr lang="en-GB" sz="1600" dirty="0" smtClean="0"/>
              <a:t>another</a:t>
            </a:r>
            <a:endParaRPr lang="en-GB" sz="1600" dirty="0"/>
          </a:p>
        </p:txBody>
      </p:sp>
      <p:sp>
        <p:nvSpPr>
          <p:cNvPr id="4" name="Rectangle 3"/>
          <p:cNvSpPr/>
          <p:nvPr/>
        </p:nvSpPr>
        <p:spPr>
          <a:xfrm>
            <a:off x="531812" y="3694452"/>
            <a:ext cx="5852855" cy="94179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Prerequisite for further education </a:t>
            </a:r>
            <a:r>
              <a:rPr lang="en-GB" sz="1600" dirty="0"/>
              <a:t>and training, and for acquiring transferable and technical and vocational skills 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7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483"/>
    </mc:Choice>
    <mc:Fallback xmlns="">
      <p:transition spd="slow" advTm="444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D6229-AD53-4C54-8417-8522681AD251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6438927" y="1772816"/>
            <a:ext cx="2753418" cy="1330823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Job-specific/technical skills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38928" y="3356993"/>
            <a:ext cx="2753417" cy="133082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Basic skills (literacy and numeracy)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53700" y="4945752"/>
            <a:ext cx="2738645" cy="1326685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Generic/</a:t>
            </a:r>
            <a:r>
              <a:rPr lang="en-GB" dirty="0" err="1" smtClean="0"/>
              <a:t>transverable</a:t>
            </a:r>
            <a:r>
              <a:rPr lang="en-GB" dirty="0" smtClean="0"/>
              <a:t>/soft/portable </a:t>
            </a:r>
            <a:r>
              <a:rPr lang="en-GB" dirty="0"/>
              <a:t>skills 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flipH="1" flipV="1">
            <a:off x="7807080" y="2996954"/>
            <a:ext cx="17113" cy="360038"/>
          </a:xfrm>
          <a:prstGeom prst="straightConnector1">
            <a:avLst/>
          </a:prstGeom>
          <a:ln w="666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V="1">
            <a:off x="8180767" y="3032522"/>
            <a:ext cx="55168" cy="1911715"/>
          </a:xfrm>
          <a:prstGeom prst="straightConnector1">
            <a:avLst/>
          </a:prstGeom>
          <a:ln w="66675">
            <a:solidFill>
              <a:srgbClr val="99CC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itle 1"/>
          <p:cNvSpPr txBox="1">
            <a:spLocks/>
          </p:cNvSpPr>
          <p:nvPr/>
        </p:nvSpPr>
        <p:spPr>
          <a:xfrm>
            <a:off x="9357140" y="1774330"/>
            <a:ext cx="1080120" cy="4498107"/>
          </a:xfrm>
          <a:prstGeom prst="rect">
            <a:avLst/>
          </a:prstGeom>
          <a:solidFill>
            <a:srgbClr val="002060"/>
          </a:solidFill>
        </p:spPr>
        <p:txBody>
          <a:bodyPr vert="vert270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SKILLS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7648" y="476672"/>
            <a:ext cx="5832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SKILLS: </a:t>
            </a:r>
            <a:r>
              <a:rPr lang="en-GB" sz="3600" dirty="0" smtClean="0"/>
              <a:t>Types (examples)</a:t>
            </a:r>
            <a:endParaRPr lang="en-GB" sz="3600" dirty="0"/>
          </a:p>
        </p:txBody>
      </p:sp>
      <p:sp>
        <p:nvSpPr>
          <p:cNvPr id="21" name="Rectangle 20"/>
          <p:cNvSpPr/>
          <p:nvPr/>
        </p:nvSpPr>
        <p:spPr>
          <a:xfrm>
            <a:off x="531812" y="1769437"/>
            <a:ext cx="5951677" cy="150810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Specialist </a:t>
            </a:r>
            <a:r>
              <a:rPr lang="en-GB" sz="1600" dirty="0"/>
              <a:t>knowledge needed to perform job </a:t>
            </a:r>
            <a:r>
              <a:rPr lang="en-GB" sz="1600" dirty="0" smtClean="0"/>
              <a:t>duties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Knowledge </a:t>
            </a:r>
            <a:r>
              <a:rPr lang="en-GB" sz="1600" dirty="0"/>
              <a:t>of particular products or services produced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Ability of operating specialized technical tools and machinery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Knowledge of materials worked on or with</a:t>
            </a:r>
            <a:endParaRPr lang="en-GB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1811" y="4783586"/>
            <a:ext cx="5852855" cy="207441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ICT skills </a:t>
            </a:r>
            <a:endParaRPr lang="en-GB" sz="1600" dirty="0"/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Problem-solving skills 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Communication </a:t>
            </a:r>
            <a:r>
              <a:rPr lang="en-GB" sz="1600" dirty="0" smtClean="0"/>
              <a:t>skills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Decision making skills</a:t>
            </a:r>
            <a:endParaRPr lang="en-GB" sz="1600" dirty="0"/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Professional/personal skills </a:t>
            </a:r>
            <a:r>
              <a:rPr lang="en-GB" sz="1600" dirty="0" smtClean="0"/>
              <a:t>(e.g. punctuality</a:t>
            </a:r>
            <a:r>
              <a:rPr lang="en-GB" sz="1600" dirty="0"/>
              <a:t>, honesty, reliability and </a:t>
            </a:r>
            <a:r>
              <a:rPr lang="en-GB" sz="1600" dirty="0" smtClean="0"/>
              <a:t>dependability,  </a:t>
            </a:r>
            <a:r>
              <a:rPr lang="en-GB" sz="1600" dirty="0"/>
              <a:t>self-organisation, presentation, team-work </a:t>
            </a:r>
            <a:r>
              <a:rPr lang="en-GB" sz="1600" dirty="0" smtClean="0"/>
              <a:t>) , Etc</a:t>
            </a:r>
            <a:r>
              <a:rPr lang="en-GB" sz="1600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531812" y="3694452"/>
            <a:ext cx="5852855" cy="65864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Writing and reading skills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Numeracy skills 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45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870"/>
    </mc:Choice>
    <mc:Fallback xmlns="">
      <p:transition spd="slow" advTm="80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D6229-AD53-4C54-8417-8522681AD251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8" name="Rounded Rectangle 7"/>
          <p:cNvSpPr/>
          <p:nvPr/>
        </p:nvSpPr>
        <p:spPr>
          <a:xfrm>
            <a:off x="6438927" y="1772816"/>
            <a:ext cx="2753418" cy="1330823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Job-specific/technical skills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38928" y="3356993"/>
            <a:ext cx="2753417" cy="1330823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Basic skills (literacy and numeracy)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53700" y="4944237"/>
            <a:ext cx="2738645" cy="1326685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Generic/</a:t>
            </a:r>
            <a:r>
              <a:rPr lang="en-GB" dirty="0" err="1" smtClean="0"/>
              <a:t>transverable</a:t>
            </a:r>
            <a:r>
              <a:rPr lang="en-GB" dirty="0" smtClean="0"/>
              <a:t>/ </a:t>
            </a:r>
            <a:r>
              <a:rPr lang="en-GB" dirty="0"/>
              <a:t>soft/portable skills 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flipH="1" flipV="1">
            <a:off x="7807080" y="2996954"/>
            <a:ext cx="17113" cy="360038"/>
          </a:xfrm>
          <a:prstGeom prst="straightConnector1">
            <a:avLst/>
          </a:prstGeom>
          <a:ln w="666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V="1">
            <a:off x="8180767" y="3032522"/>
            <a:ext cx="55168" cy="1911715"/>
          </a:xfrm>
          <a:prstGeom prst="straightConnector1">
            <a:avLst/>
          </a:prstGeom>
          <a:ln w="66675">
            <a:solidFill>
              <a:srgbClr val="99CC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itle 1"/>
          <p:cNvSpPr txBox="1">
            <a:spLocks/>
          </p:cNvSpPr>
          <p:nvPr/>
        </p:nvSpPr>
        <p:spPr>
          <a:xfrm>
            <a:off x="9357140" y="1774330"/>
            <a:ext cx="1080120" cy="4498107"/>
          </a:xfrm>
          <a:prstGeom prst="rect">
            <a:avLst/>
          </a:prstGeom>
          <a:solidFill>
            <a:srgbClr val="002060"/>
          </a:solidFill>
        </p:spPr>
        <p:txBody>
          <a:bodyPr vert="vert270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SKILLS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7648" y="476672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SKILLS: Levels</a:t>
            </a:r>
          </a:p>
        </p:txBody>
      </p:sp>
      <p:sp>
        <p:nvSpPr>
          <p:cNvPr id="5" name="Rectangle 4"/>
          <p:cNvSpPr/>
          <p:nvPr/>
        </p:nvSpPr>
        <p:spPr>
          <a:xfrm>
            <a:off x="1173430" y="1153808"/>
            <a:ext cx="77530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Level of skills </a:t>
            </a:r>
            <a:r>
              <a:rPr lang="en-GB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required </a:t>
            </a:r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depends on the complexity and range of tasks and duties to be performed on the job</a:t>
            </a:r>
          </a:p>
        </p:txBody>
      </p:sp>
      <p:sp>
        <p:nvSpPr>
          <p:cNvPr id="6" name="Rectangle 5"/>
          <p:cNvSpPr/>
          <p:nvPr/>
        </p:nvSpPr>
        <p:spPr>
          <a:xfrm>
            <a:off x="2416595" y="3048418"/>
            <a:ext cx="3247357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en-GB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Low </a:t>
            </a:r>
            <a:r>
              <a:rPr lang="en-GB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level </a:t>
            </a:r>
          </a:p>
          <a:p>
            <a:pPr marL="400050" indent="-400050">
              <a:buFont typeface="+mj-lt"/>
              <a:buAutoNum type="romanUcPeriod"/>
            </a:pPr>
            <a:r>
              <a:rPr lang="en-GB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Moderate </a:t>
            </a:r>
            <a:r>
              <a:rPr lang="en-GB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level</a:t>
            </a:r>
            <a:endParaRPr lang="en-GB" sz="2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400050" indent="-400050">
              <a:buFont typeface="+mj-lt"/>
              <a:buAutoNum type="romanUcPeriod"/>
            </a:pPr>
            <a:r>
              <a:rPr lang="en-GB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Advanced </a:t>
            </a:r>
            <a:r>
              <a:rPr lang="en-GB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level</a:t>
            </a:r>
            <a:endParaRPr lang="en-GB" sz="20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93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898"/>
    </mc:Choice>
    <mc:Fallback xmlns="">
      <p:transition spd="slow" advTm="378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 smtClean="0">
                <a:solidFill>
                  <a:srgbClr val="CCCCFF"/>
                </a:solidFill>
              </a:rPr>
              <a:t>ILO Department of Statistics</a:t>
            </a:r>
          </a:p>
        </p:txBody>
      </p:sp>
      <p:sp>
        <p:nvSpPr>
          <p:cNvPr id="2662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552950" y="5624513"/>
            <a:ext cx="3086100" cy="2738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EBE1CDD-85B4-4F4C-8053-1A7224492F2D}" type="slidenum">
              <a:rPr lang="en-GB" altLang="en-US">
                <a:solidFill>
                  <a:srgbClr val="FFFF99"/>
                </a:solidFill>
              </a:rPr>
              <a:pPr eaLnBrk="1" hangingPunct="1"/>
              <a:t>17</a:t>
            </a:fld>
            <a:endParaRPr lang="en-GB" altLang="en-US" dirty="0">
              <a:solidFill>
                <a:srgbClr val="FFFF99"/>
              </a:solidFill>
            </a:endParaRP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65385" y="515815"/>
            <a:ext cx="8596313" cy="1320800"/>
          </a:xfrm>
        </p:spPr>
        <p:txBody>
          <a:bodyPr anchor="ctr">
            <a:normAutofit/>
          </a:bodyPr>
          <a:lstStyle/>
          <a:p>
            <a:r>
              <a:rPr lang="en-GB" sz="3200" b="1" dirty="0">
                <a:latin typeface="Calibri" panose="020F0502020204030204" pitchFamily="34" charset="0"/>
              </a:rPr>
              <a:t>Qualification mismatch of persons in employment </a:t>
            </a:r>
            <a:r>
              <a:rPr lang="en-GB" altLang="en-US" sz="3200" b="1" dirty="0" smtClean="0">
                <a:latin typeface="Calibri" panose="020F0502020204030204" pitchFamily="34" charset="0"/>
              </a:rPr>
              <a:t>– Concept</a:t>
            </a:r>
            <a:endParaRPr lang="en-GB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58091" y="1920240"/>
            <a:ext cx="9961601" cy="4316437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>
              <a:spcBef>
                <a:spcPct val="25000"/>
              </a:spcBef>
              <a:spcAft>
                <a:spcPct val="25000"/>
              </a:spcAft>
              <a:buNone/>
            </a:pPr>
            <a:r>
              <a:rPr lang="en-GB" altLang="en-US" sz="2400" dirty="0">
                <a:solidFill>
                  <a:schemeClr val="tx1"/>
                </a:solidFill>
              </a:rPr>
              <a:t>Persons in qualification mismatch comprise all persons in employment who </a:t>
            </a:r>
            <a:r>
              <a:rPr lang="en-GB" sz="2400" dirty="0">
                <a:solidFill>
                  <a:schemeClr val="tx1"/>
                </a:solidFill>
              </a:rPr>
              <a:t>occupied jobs whose qualification requirements do not correspond  to their </a:t>
            </a:r>
            <a:r>
              <a:rPr lang="en-GB" sz="2400" b="1" i="1" dirty="0">
                <a:solidFill>
                  <a:schemeClr val="tx1"/>
                </a:solidFill>
              </a:rPr>
              <a:t>formal qualifications </a:t>
            </a:r>
            <a:r>
              <a:rPr lang="en-GB" sz="2400" i="1" dirty="0">
                <a:solidFill>
                  <a:schemeClr val="tx1"/>
                </a:solidFill>
              </a:rPr>
              <a:t>and/or</a:t>
            </a:r>
            <a:r>
              <a:rPr lang="en-GB" sz="2400" b="1" i="1" dirty="0">
                <a:solidFill>
                  <a:schemeClr val="tx1"/>
                </a:solidFill>
              </a:rPr>
              <a:t> years of on-the-job </a:t>
            </a:r>
            <a:r>
              <a:rPr lang="en-GB" sz="2400" b="1" i="1" dirty="0" smtClean="0">
                <a:solidFill>
                  <a:schemeClr val="tx1"/>
                </a:solidFill>
              </a:rPr>
              <a:t>training</a:t>
            </a:r>
            <a:r>
              <a:rPr lang="en-GB" sz="2400" dirty="0" smtClean="0">
                <a:solidFill>
                  <a:schemeClr val="tx1"/>
                </a:solidFill>
              </a:rPr>
              <a:t> 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(</a:t>
            </a:r>
            <a:r>
              <a:rPr lang="en-GB" sz="2400" dirty="0" err="1" smtClean="0">
                <a:solidFill>
                  <a:schemeClr val="tx1"/>
                </a:solidFill>
              </a:rPr>
              <a:t>i</a:t>
            </a:r>
            <a:r>
              <a:rPr lang="en-GB" sz="2400" dirty="0" smtClean="0">
                <a:solidFill>
                  <a:schemeClr val="tx1"/>
                </a:solidFill>
              </a:rPr>
              <a:t>) Mismatch by level of education</a:t>
            </a:r>
          </a:p>
          <a:p>
            <a:pPr marL="400050" lvl="1" indent="0" defTabSz="914400" fontAlgn="base">
              <a:spcBef>
                <a:spcPct val="20000"/>
              </a:spcBef>
              <a:spcAft>
                <a:spcPct val="0"/>
              </a:spcAft>
              <a:buClrTx/>
              <a:buNone/>
            </a:pPr>
            <a:r>
              <a:rPr lang="en-GB" sz="2000" dirty="0">
                <a:solidFill>
                  <a:schemeClr val="tx1"/>
                </a:solidFill>
              </a:rPr>
              <a:t>Level of education higher/lower than required</a:t>
            </a:r>
          </a:p>
          <a:p>
            <a:pPr marL="114300" indent="0"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(ii) Mismatch by field of study</a:t>
            </a:r>
          </a:p>
          <a:p>
            <a:pPr marL="457200" lvl="1" indent="0"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Principle field of study different from the field of work</a:t>
            </a:r>
          </a:p>
          <a:p>
            <a:pPr marL="114300" lvl="1" indent="0"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(iii) Mismatch by years </a:t>
            </a:r>
            <a:r>
              <a:rPr lang="en-GB" sz="2400" dirty="0">
                <a:solidFill>
                  <a:schemeClr val="tx1"/>
                </a:solidFill>
              </a:rPr>
              <a:t>of </a:t>
            </a:r>
            <a:r>
              <a:rPr lang="en-GB" sz="2400" dirty="0" smtClean="0">
                <a:solidFill>
                  <a:schemeClr val="tx1"/>
                </a:solidFill>
              </a:rPr>
              <a:t>on-the-job </a:t>
            </a:r>
            <a:r>
              <a:rPr lang="en-GB" sz="2400" dirty="0">
                <a:solidFill>
                  <a:schemeClr val="tx1"/>
                </a:solidFill>
              </a:rPr>
              <a:t>training and/or </a:t>
            </a:r>
            <a:r>
              <a:rPr lang="en-GB" sz="2400" dirty="0" smtClean="0">
                <a:solidFill>
                  <a:schemeClr val="tx1"/>
                </a:solidFill>
              </a:rPr>
              <a:t>work </a:t>
            </a:r>
            <a:r>
              <a:rPr lang="en-GB" sz="2400" dirty="0">
                <a:solidFill>
                  <a:schemeClr val="tx1"/>
                </a:solidFill>
              </a:rPr>
              <a:t>experience </a:t>
            </a:r>
            <a:endParaRPr lang="en-GB" sz="2400" dirty="0" smtClean="0">
              <a:solidFill>
                <a:schemeClr val="tx1"/>
              </a:solidFill>
            </a:endParaRPr>
          </a:p>
          <a:p>
            <a:pPr marL="514350" lvl="2" indent="0">
              <a:buNone/>
            </a:pPr>
            <a:r>
              <a:rPr lang="en-GB" sz="2200" dirty="0">
                <a:solidFill>
                  <a:schemeClr val="tx1"/>
                </a:solidFill>
              </a:rPr>
              <a:t>Years of experience</a:t>
            </a:r>
            <a:r>
              <a:rPr lang="en-GB" sz="2200" dirty="0" smtClean="0">
                <a:solidFill>
                  <a:schemeClr val="tx1"/>
                </a:solidFill>
              </a:rPr>
              <a:t>/ training lower </a:t>
            </a:r>
            <a:r>
              <a:rPr lang="en-GB" sz="2200" dirty="0">
                <a:solidFill>
                  <a:schemeClr val="tx1"/>
                </a:solidFill>
              </a:rPr>
              <a:t>than required</a:t>
            </a:r>
          </a:p>
          <a:p>
            <a:pPr marL="114300" lvl="1" indent="0">
              <a:buNone/>
            </a:pPr>
            <a:endParaRPr lang="en-GB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06920"/>
      </p:ext>
    </p:extLst>
  </p:cSld>
  <p:clrMapOvr>
    <a:masterClrMapping/>
  </p:clrMapOvr>
  <p:transition advTm="851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778932" y="1812906"/>
            <a:ext cx="8917467" cy="44926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2000" dirty="0"/>
              <a:t>Employed</a:t>
            </a:r>
          </a:p>
        </p:txBody>
      </p:sp>
      <p:cxnSp>
        <p:nvCxnSpPr>
          <p:cNvPr id="12" name="AutoShape 10"/>
          <p:cNvCxnSpPr>
            <a:cxnSpLocks noChangeShapeType="1"/>
          </p:cNvCxnSpPr>
          <p:nvPr/>
        </p:nvCxnSpPr>
        <p:spPr bwMode="auto">
          <a:xfrm rot="5400000">
            <a:off x="3926880" y="1661948"/>
            <a:ext cx="588969" cy="182383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3" name="AutoShape 11"/>
          <p:cNvCxnSpPr>
            <a:cxnSpLocks noChangeShapeType="1"/>
          </p:cNvCxnSpPr>
          <p:nvPr/>
        </p:nvCxnSpPr>
        <p:spPr bwMode="auto">
          <a:xfrm rot="16200000" flipH="1">
            <a:off x="5532127" y="1904099"/>
            <a:ext cx="606183" cy="1403874"/>
          </a:xfrm>
          <a:prstGeom prst="bentConnector3">
            <a:avLst>
              <a:gd name="adj1" fmla="val 4441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5236658" y="2868347"/>
            <a:ext cx="4303808" cy="449263"/>
          </a:xfrm>
          <a:prstGeom prst="roundRect">
            <a:avLst>
              <a:gd name="adj" fmla="val 16667"/>
            </a:avLst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B: Mismatched </a:t>
            </a:r>
            <a:r>
              <a:rPr lang="en-GB" sz="1600" dirty="0" smtClean="0"/>
              <a:t>by type </a:t>
            </a:r>
            <a:r>
              <a:rPr lang="en-GB" sz="1600" dirty="0"/>
              <a:t>and level of </a:t>
            </a:r>
            <a:r>
              <a:rPr lang="en-GB" sz="1600" dirty="0" smtClean="0"/>
              <a:t>education and training</a:t>
            </a:r>
            <a:endParaRPr lang="en-GB" sz="1600" dirty="0"/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5999228" y="3456171"/>
            <a:ext cx="2700784" cy="690516"/>
          </a:xfrm>
          <a:prstGeom prst="roundRect">
            <a:avLst>
              <a:gd name="adj" fmla="val 16667"/>
            </a:avLst>
          </a:prstGeom>
          <a:pattFill prst="pct40">
            <a:fgClr>
              <a:srgbClr val="92D05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Mismatched by </a:t>
            </a:r>
            <a:r>
              <a:rPr lang="en-GB" sz="1600" dirty="0" smtClean="0"/>
              <a:t>level of education</a:t>
            </a:r>
            <a:endParaRPr lang="en-GB" sz="1600" baseline="30000" dirty="0"/>
          </a:p>
        </p:txBody>
      </p:sp>
      <p:sp>
        <p:nvSpPr>
          <p:cNvPr id="24" name="AutoShape 7"/>
          <p:cNvSpPr>
            <a:spLocks noChangeArrowheads="1"/>
          </p:cNvSpPr>
          <p:nvPr/>
        </p:nvSpPr>
        <p:spPr bwMode="auto">
          <a:xfrm>
            <a:off x="778933" y="2851137"/>
            <a:ext cx="4092931" cy="4492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A: Matched by </a:t>
            </a:r>
            <a:r>
              <a:rPr lang="en-GB" sz="1600" dirty="0" smtClean="0"/>
              <a:t>level and field of education and experience/training</a:t>
            </a:r>
            <a:endParaRPr lang="en-GB" sz="1600" dirty="0"/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6114848" y="5969420"/>
            <a:ext cx="3425618" cy="449262"/>
          </a:xfrm>
          <a:prstGeom prst="roundRect">
            <a:avLst>
              <a:gd name="adj" fmla="val 16667"/>
            </a:avLst>
          </a:prstGeom>
          <a:solidFill>
            <a:srgbClr val="99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Mismatched and searching for another job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3863752" y="4409480"/>
            <a:ext cx="0" cy="221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/>
          <p:cNvSpPr txBox="1">
            <a:spLocks/>
          </p:cNvSpPr>
          <p:nvPr/>
        </p:nvSpPr>
        <p:spPr>
          <a:xfrm>
            <a:off x="1753312" y="301212"/>
            <a:ext cx="79430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GB" sz="3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Qualification mismatch </a:t>
            </a:r>
            <a:r>
              <a:rPr lang="en-GB" sz="3000" b="1" dirty="0">
                <a:solidFill>
                  <a:schemeClr val="tx1"/>
                </a:solidFill>
                <a:latin typeface="Calibri" panose="020F0502020204030204" pitchFamily="34" charset="0"/>
              </a:rPr>
              <a:t>of persons in employment </a:t>
            </a:r>
          </a:p>
        </p:txBody>
      </p:sp>
      <p:sp>
        <p:nvSpPr>
          <p:cNvPr id="26" name="AutoShape 20"/>
          <p:cNvSpPr>
            <a:spLocks noChangeArrowheads="1"/>
          </p:cNvSpPr>
          <p:nvPr/>
        </p:nvSpPr>
        <p:spPr bwMode="auto">
          <a:xfrm>
            <a:off x="5999227" y="4237443"/>
            <a:ext cx="2700785" cy="690516"/>
          </a:xfrm>
          <a:prstGeom prst="roundRect">
            <a:avLst>
              <a:gd name="adj" fmla="val 16667"/>
            </a:avLst>
          </a:prstGeom>
          <a:pattFill prst="pct40">
            <a:fgClr>
              <a:srgbClr val="92D05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Mismatched </a:t>
            </a:r>
            <a:r>
              <a:rPr lang="en-GB" sz="1600" dirty="0" smtClean="0"/>
              <a:t>by field of study</a:t>
            </a:r>
            <a:endParaRPr lang="en-GB" sz="1600" baseline="30000" dirty="0"/>
          </a:p>
        </p:txBody>
      </p:sp>
      <p:sp>
        <p:nvSpPr>
          <p:cNvPr id="27" name="AutoShape 20"/>
          <p:cNvSpPr>
            <a:spLocks noChangeArrowheads="1"/>
          </p:cNvSpPr>
          <p:nvPr/>
        </p:nvSpPr>
        <p:spPr bwMode="auto">
          <a:xfrm>
            <a:off x="5935293" y="5043118"/>
            <a:ext cx="2700784" cy="690516"/>
          </a:xfrm>
          <a:prstGeom prst="roundRect">
            <a:avLst>
              <a:gd name="adj" fmla="val 16667"/>
            </a:avLst>
          </a:prstGeom>
          <a:pattFill prst="pct40">
            <a:fgClr>
              <a:srgbClr val="92D05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Mismatched by </a:t>
            </a:r>
            <a:r>
              <a:rPr lang="en-GB" sz="1600" dirty="0" smtClean="0"/>
              <a:t>years of experience/training</a:t>
            </a:r>
            <a:endParaRPr lang="en-GB" sz="1600" baseline="30000" dirty="0"/>
          </a:p>
        </p:txBody>
      </p:sp>
      <p:cxnSp>
        <p:nvCxnSpPr>
          <p:cNvPr id="10" name="Elbow Connector 9"/>
          <p:cNvCxnSpPr>
            <a:endCxn id="26" idx="1"/>
          </p:cNvCxnSpPr>
          <p:nvPr/>
        </p:nvCxnSpPr>
        <p:spPr>
          <a:xfrm rot="16200000" flipH="1">
            <a:off x="5173985" y="3757459"/>
            <a:ext cx="1285690" cy="364793"/>
          </a:xfrm>
          <a:prstGeom prst="bentConnector2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endCxn id="27" idx="1"/>
          </p:cNvCxnSpPr>
          <p:nvPr/>
        </p:nvCxnSpPr>
        <p:spPr>
          <a:xfrm rot="16200000" flipH="1">
            <a:off x="4635106" y="4088189"/>
            <a:ext cx="2100948" cy="499426"/>
          </a:xfrm>
          <a:prstGeom prst="bentConnector2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endCxn id="18" idx="1"/>
          </p:cNvCxnSpPr>
          <p:nvPr/>
        </p:nvCxnSpPr>
        <p:spPr>
          <a:xfrm rot="16200000" flipH="1">
            <a:off x="5643925" y="3446126"/>
            <a:ext cx="480444" cy="230162"/>
          </a:xfrm>
          <a:prstGeom prst="bentConnector2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 flipH="1">
            <a:off x="9540468" y="3000910"/>
            <a:ext cx="1" cy="3152936"/>
          </a:xfrm>
          <a:prstGeom prst="bentConnector3">
            <a:avLst>
              <a:gd name="adj1" fmla="val -22860000000"/>
            </a:avLst>
          </a:prstGeom>
          <a:ln w="22225">
            <a:solidFill>
              <a:srgbClr val="9999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1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401"/>
    </mc:Choice>
    <mc:Fallback xmlns="">
      <p:transition spd="slow" advTm="70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 smtClean="0">
                <a:solidFill>
                  <a:srgbClr val="CCCCFF"/>
                </a:solidFill>
              </a:rPr>
              <a:t>ILO Department of Statistics</a:t>
            </a:r>
          </a:p>
        </p:txBody>
      </p:sp>
      <p:sp>
        <p:nvSpPr>
          <p:cNvPr id="2662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552950" y="5624513"/>
            <a:ext cx="3086100" cy="2738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EBE1CDD-85B4-4F4C-8053-1A7224492F2D}" type="slidenum">
              <a:rPr lang="en-GB" altLang="en-US">
                <a:solidFill>
                  <a:srgbClr val="FFFF99"/>
                </a:solidFill>
              </a:rPr>
              <a:pPr eaLnBrk="1" hangingPunct="1"/>
              <a:t>19</a:t>
            </a:fld>
            <a:endParaRPr lang="en-GB" altLang="en-US" dirty="0">
              <a:solidFill>
                <a:srgbClr val="FFFF99"/>
              </a:solidFill>
            </a:endParaRP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7843" y="539262"/>
            <a:ext cx="8596313" cy="1320800"/>
          </a:xfrm>
        </p:spPr>
        <p:txBody>
          <a:bodyPr anchor="ctr"/>
          <a:lstStyle/>
          <a:p>
            <a:pPr eaLnBrk="1" hangingPunct="1"/>
            <a:r>
              <a:rPr lang="en-GB" altLang="en-US" sz="3000" b="1" dirty="0">
                <a:latin typeface="Calibri" panose="020F0502020204030204" pitchFamily="34" charset="0"/>
              </a:rPr>
              <a:t>Persons in skill mismatch - Concept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12898" y="1860062"/>
            <a:ext cx="8596313" cy="3881437"/>
          </a:xfrm>
          <a:noFill/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en-GB" altLang="en-US" sz="2400" dirty="0" smtClean="0">
                <a:latin typeface="Calibri" panose="020F0502020204030204" pitchFamily="34" charset="0"/>
              </a:rPr>
              <a:t>Persons </a:t>
            </a:r>
            <a:r>
              <a:rPr lang="en-GB" altLang="en-US" sz="2400" dirty="0">
                <a:latin typeface="Calibri" panose="020F0502020204030204" pitchFamily="34" charset="0"/>
              </a:rPr>
              <a:t>in </a:t>
            </a:r>
            <a:r>
              <a:rPr lang="en-GB" altLang="en-US" sz="2400" dirty="0" smtClean="0">
                <a:latin typeface="Calibri" panose="020F0502020204030204" pitchFamily="34" charset="0"/>
              </a:rPr>
              <a:t>skill </a:t>
            </a:r>
            <a:r>
              <a:rPr lang="en-GB" altLang="en-US" sz="2400" dirty="0">
                <a:latin typeface="Calibri" panose="020F0502020204030204" pitchFamily="34" charset="0"/>
              </a:rPr>
              <a:t>mismatch comprise all persons in employment who </a:t>
            </a:r>
            <a:r>
              <a:rPr lang="en-GB" sz="2400" dirty="0">
                <a:latin typeface="Calibri" panose="020F0502020204030204" pitchFamily="34" charset="0"/>
              </a:rPr>
              <a:t>occupied jobs whose </a:t>
            </a:r>
            <a:r>
              <a:rPr lang="en-GB" sz="2400" dirty="0" smtClean="0">
                <a:latin typeface="Calibri" panose="020F0502020204030204" pitchFamily="34" charset="0"/>
              </a:rPr>
              <a:t>skills </a:t>
            </a:r>
            <a:r>
              <a:rPr lang="en-GB" sz="2400" dirty="0">
                <a:latin typeface="Calibri" panose="020F0502020204030204" pitchFamily="34" charset="0"/>
              </a:rPr>
              <a:t>requirements </a:t>
            </a:r>
            <a:r>
              <a:rPr lang="en-GB" sz="2400" dirty="0" smtClean="0">
                <a:latin typeface="Calibri" panose="020F0502020204030204" pitchFamily="34" charset="0"/>
              </a:rPr>
              <a:t>do </a:t>
            </a:r>
            <a:r>
              <a:rPr lang="en-GB" sz="2400" dirty="0">
                <a:latin typeface="Calibri" panose="020F0502020204030204" pitchFamily="34" charset="0"/>
              </a:rPr>
              <a:t>not correspond  to the  </a:t>
            </a:r>
            <a:r>
              <a:rPr lang="en-GB" sz="2400" dirty="0" smtClean="0">
                <a:latin typeface="Calibri" panose="020F0502020204030204" pitchFamily="34" charset="0"/>
              </a:rPr>
              <a:t>type and level of </a:t>
            </a:r>
            <a:r>
              <a:rPr lang="en-GB" sz="2400" dirty="0">
                <a:latin typeface="Calibri" panose="020F0502020204030204" pitchFamily="34" charset="0"/>
              </a:rPr>
              <a:t>occupational skills </a:t>
            </a:r>
            <a:r>
              <a:rPr lang="en-GB" sz="2400" dirty="0" smtClean="0">
                <a:latin typeface="Calibri" panose="020F0502020204030204" pitchFamily="34" charset="0"/>
              </a:rPr>
              <a:t>they possess.</a:t>
            </a:r>
            <a:endParaRPr lang="en-GB" sz="2400" dirty="0">
              <a:latin typeface="Calibri" panose="020F0502020204030204" pitchFamily="34" charset="0"/>
            </a:endParaRPr>
          </a:p>
          <a:p>
            <a:pPr lvl="0"/>
            <a:r>
              <a:rPr lang="en-GB" sz="2400" b="1" dirty="0" smtClean="0">
                <a:latin typeface="Calibri" panose="020F0502020204030204" pitchFamily="34" charset="0"/>
              </a:rPr>
              <a:t>Mismatch </a:t>
            </a:r>
            <a:r>
              <a:rPr lang="en-GB" sz="2400" b="1" dirty="0">
                <a:latin typeface="Calibri" panose="020F0502020204030204" pitchFamily="34" charset="0"/>
              </a:rPr>
              <a:t>of </a:t>
            </a:r>
            <a:r>
              <a:rPr lang="en-GB" sz="2400" b="1" dirty="0" smtClean="0">
                <a:latin typeface="Calibri" panose="020F0502020204030204" pitchFamily="34" charset="0"/>
              </a:rPr>
              <a:t>job-specific/technical </a:t>
            </a:r>
            <a:r>
              <a:rPr lang="en-GB" sz="2400" b="1" dirty="0">
                <a:latin typeface="Calibri" panose="020F0502020204030204" pitchFamily="34" charset="0"/>
              </a:rPr>
              <a:t>skills </a:t>
            </a:r>
            <a:endParaRPr lang="en-GB" sz="2400" b="1" dirty="0" smtClean="0">
              <a:latin typeface="Calibri" panose="020F0502020204030204" pitchFamily="34" charset="0"/>
            </a:endParaRPr>
          </a:p>
          <a:p>
            <a:pPr marL="400050" lvl="1" indent="0">
              <a:buNone/>
            </a:pPr>
            <a:r>
              <a:rPr lang="en-GB" sz="2200" dirty="0" smtClean="0">
                <a:solidFill>
                  <a:schemeClr val="tx1"/>
                </a:solidFill>
              </a:rPr>
              <a:t>level </a:t>
            </a:r>
            <a:r>
              <a:rPr lang="en-GB" sz="2200" dirty="0">
                <a:solidFill>
                  <a:schemeClr val="tx1"/>
                </a:solidFill>
              </a:rPr>
              <a:t>of skills possessed higher/lower than required</a:t>
            </a:r>
          </a:p>
          <a:p>
            <a:r>
              <a:rPr lang="en-GB" sz="2400" b="1" dirty="0" smtClean="0">
                <a:latin typeface="Calibri" panose="020F0502020204030204" pitchFamily="34" charset="0"/>
              </a:rPr>
              <a:t>Mismatch </a:t>
            </a:r>
            <a:r>
              <a:rPr lang="en-GB" sz="2400" b="1" dirty="0">
                <a:latin typeface="Calibri" panose="020F0502020204030204" pitchFamily="34" charset="0"/>
              </a:rPr>
              <a:t>of basic skills </a:t>
            </a:r>
            <a:endParaRPr lang="en-GB" sz="2400" b="1" dirty="0" smtClean="0">
              <a:latin typeface="Calibri" panose="020F0502020204030204" pitchFamily="34" charset="0"/>
            </a:endParaRPr>
          </a:p>
          <a:p>
            <a:pPr marL="400050" lvl="1" indent="0">
              <a:buNone/>
            </a:pPr>
            <a:r>
              <a:rPr lang="en-GB" sz="2000" dirty="0" smtClean="0">
                <a:solidFill>
                  <a:schemeClr val="tx1"/>
                </a:solidFill>
              </a:rPr>
              <a:t>level </a:t>
            </a:r>
            <a:r>
              <a:rPr lang="en-GB" sz="2000" dirty="0">
                <a:solidFill>
                  <a:schemeClr val="tx1"/>
                </a:solidFill>
              </a:rPr>
              <a:t>of skills possessed higher/lower than </a:t>
            </a:r>
            <a:r>
              <a:rPr lang="en-GB" sz="2000" dirty="0" smtClean="0">
                <a:solidFill>
                  <a:schemeClr val="tx1"/>
                </a:solidFill>
              </a:rPr>
              <a:t>required</a:t>
            </a:r>
            <a:endParaRPr lang="en-GB" sz="2200" b="1" dirty="0">
              <a:latin typeface="Calibri" panose="020F0502020204030204" pitchFamily="34" charset="0"/>
            </a:endParaRPr>
          </a:p>
          <a:p>
            <a:pPr lvl="0"/>
            <a:r>
              <a:rPr lang="en-GB" sz="2400" b="1" dirty="0" smtClean="0">
                <a:latin typeface="Calibri" panose="020F0502020204030204" pitchFamily="34" charset="0"/>
              </a:rPr>
              <a:t>Mismatch </a:t>
            </a:r>
            <a:r>
              <a:rPr lang="en-GB" sz="2400" b="1" dirty="0">
                <a:latin typeface="Calibri" panose="020F0502020204030204" pitchFamily="34" charset="0"/>
              </a:rPr>
              <a:t>of </a:t>
            </a:r>
            <a:r>
              <a:rPr lang="en-GB" sz="2400" b="1" dirty="0" smtClean="0">
                <a:latin typeface="Calibri" panose="020F0502020204030204" pitchFamily="34" charset="0"/>
              </a:rPr>
              <a:t>transversal/core/soft/portable skills</a:t>
            </a:r>
          </a:p>
          <a:p>
            <a:pPr marL="400050" lvl="1" indent="0">
              <a:buNone/>
            </a:pPr>
            <a:r>
              <a:rPr lang="en-GB" sz="2200" dirty="0">
                <a:solidFill>
                  <a:schemeClr val="tx1"/>
                </a:solidFill>
              </a:rPr>
              <a:t>level of skills possessed higher/lower than required</a:t>
            </a:r>
          </a:p>
          <a:p>
            <a:pPr marL="0" lvl="0" indent="0">
              <a:buNone/>
            </a:pPr>
            <a:endParaRPr lang="en-GB" sz="2400" b="1" dirty="0">
              <a:latin typeface="Calibri" panose="020F0502020204030204" pitchFamily="34" charset="0"/>
            </a:endParaRPr>
          </a:p>
          <a:p>
            <a:pPr lvl="1"/>
            <a:endParaRPr lang="en-GB" sz="2400" dirty="0">
              <a:latin typeface="Calibri" panose="020F050202020403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160540"/>
      </p:ext>
    </p:extLst>
  </p:cSld>
  <p:clrMapOvr>
    <a:masterClrMapping/>
  </p:clrMapOvr>
  <p:transition advTm="787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6268" y="1487310"/>
            <a:ext cx="9241109" cy="507153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CH" sz="2400" dirty="0" smtClean="0">
                <a:latin typeface="Calibri" panose="020F0502020204030204" pitchFamily="34" charset="0"/>
              </a:rPr>
              <a:t>Background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CH" sz="2400" dirty="0" smtClean="0">
                <a:latin typeface="Calibri" panose="020F0502020204030204" pitchFamily="34" charset="0"/>
              </a:rPr>
              <a:t>Raisons for </a:t>
            </a:r>
            <a:r>
              <a:rPr lang="fr-CH" sz="2400" dirty="0" err="1" smtClean="0">
                <a:latin typeface="Calibri" panose="020F0502020204030204" pitchFamily="34" charset="0"/>
              </a:rPr>
              <a:t>measuring</a:t>
            </a:r>
            <a:r>
              <a:rPr lang="fr-CH" sz="2400" dirty="0" smtClean="0">
                <a:latin typeface="Calibri" panose="020F0502020204030204" pitchFamily="34" charset="0"/>
              </a:rPr>
              <a:t> qualification and </a:t>
            </a:r>
            <a:r>
              <a:rPr lang="fr-CH" sz="2400" dirty="0" err="1" smtClean="0">
                <a:latin typeface="Calibri" panose="020F0502020204030204" pitchFamily="34" charset="0"/>
              </a:rPr>
              <a:t>skill</a:t>
            </a:r>
            <a:r>
              <a:rPr lang="fr-CH" sz="2400" dirty="0" smtClean="0">
                <a:latin typeface="Calibri" panose="020F0502020204030204" pitchFamily="34" charset="0"/>
              </a:rPr>
              <a:t> </a:t>
            </a:r>
            <a:r>
              <a:rPr lang="fr-CH" sz="2400" dirty="0" err="1" smtClean="0">
                <a:latin typeface="Calibri" panose="020F0502020204030204" pitchFamily="34" charset="0"/>
              </a:rPr>
              <a:t>mismatches</a:t>
            </a:r>
            <a:endParaRPr lang="fr-CH" sz="2400" dirty="0" smtClean="0">
              <a:latin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CH" sz="2400" dirty="0" smtClean="0">
                <a:latin typeface="Calibri" panose="020F0502020204030204" pitchFamily="34" charset="0"/>
              </a:rPr>
              <a:t>Concepts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CH" sz="2400" dirty="0" err="1" smtClean="0">
                <a:latin typeface="Calibri" panose="020F0502020204030204" pitchFamily="34" charset="0"/>
              </a:rPr>
              <a:t>Measurement</a:t>
            </a:r>
            <a:endParaRPr lang="fr-CH" sz="2400" dirty="0" smtClean="0">
              <a:latin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CH" sz="2400" dirty="0" err="1" smtClean="0">
                <a:latin typeface="Calibri" panose="020F0502020204030204" pitchFamily="34" charset="0"/>
              </a:rPr>
              <a:t>Results</a:t>
            </a:r>
            <a:endParaRPr lang="fr-CH" sz="2400" dirty="0" smtClean="0">
              <a:latin typeface="Calibri" panose="020F0502020204030204" pitchFamily="34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0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22"/>
    </mc:Choice>
    <mc:Fallback xmlns="">
      <p:transition spd="slow" advTm="50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1631504" y="1812906"/>
            <a:ext cx="5616624" cy="44926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2000" dirty="0"/>
              <a:t>Employed</a:t>
            </a:r>
          </a:p>
        </p:txBody>
      </p:sp>
      <p:cxnSp>
        <p:nvCxnSpPr>
          <p:cNvPr id="12" name="AutoShape 10"/>
          <p:cNvCxnSpPr>
            <a:cxnSpLocks noChangeShapeType="1"/>
            <a:stCxn id="9" idx="2"/>
            <a:endCxn id="24" idx="0"/>
          </p:cNvCxnSpPr>
          <p:nvPr/>
        </p:nvCxnSpPr>
        <p:spPr bwMode="auto">
          <a:xfrm rot="5400000">
            <a:off x="3389249" y="1800568"/>
            <a:ext cx="588969" cy="151216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3" name="AutoShape 11"/>
          <p:cNvCxnSpPr>
            <a:cxnSpLocks noChangeShapeType="1"/>
          </p:cNvCxnSpPr>
          <p:nvPr/>
        </p:nvCxnSpPr>
        <p:spPr bwMode="auto">
          <a:xfrm rot="16200000" flipH="1">
            <a:off x="4818488" y="1853309"/>
            <a:ext cx="606183" cy="140387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4439251" y="2868352"/>
            <a:ext cx="3498193" cy="449263"/>
          </a:xfrm>
          <a:prstGeom prst="roundRect">
            <a:avLst>
              <a:gd name="adj" fmla="val 16667"/>
            </a:avLst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B: Mismatched by type and level of skills</a:t>
            </a: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5236660" y="3458564"/>
            <a:ext cx="2700784" cy="690516"/>
          </a:xfrm>
          <a:prstGeom prst="roundRect">
            <a:avLst>
              <a:gd name="adj" fmla="val 16667"/>
            </a:avLst>
          </a:prstGeom>
          <a:pattFill prst="pct40">
            <a:fgClr>
              <a:srgbClr val="92D05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Mismatched by job-specific/technical skills</a:t>
            </a:r>
            <a:endParaRPr lang="en-GB" sz="1600" baseline="30000" dirty="0"/>
          </a:p>
        </p:txBody>
      </p:sp>
      <p:sp>
        <p:nvSpPr>
          <p:cNvPr id="24" name="AutoShape 7"/>
          <p:cNvSpPr>
            <a:spLocks noChangeArrowheads="1"/>
          </p:cNvSpPr>
          <p:nvPr/>
        </p:nvSpPr>
        <p:spPr bwMode="auto">
          <a:xfrm>
            <a:off x="1631504" y="2851137"/>
            <a:ext cx="2592288" cy="449262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A: Matched by type and level of skills</a:t>
            </a: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4511825" y="6021288"/>
            <a:ext cx="3425618" cy="449262"/>
          </a:xfrm>
          <a:prstGeom prst="roundRect">
            <a:avLst>
              <a:gd name="adj" fmla="val 16667"/>
            </a:avLst>
          </a:prstGeom>
          <a:solidFill>
            <a:srgbClr val="99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Mismatched and searching for another job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3863752" y="4409480"/>
            <a:ext cx="0" cy="221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/>
          <p:cNvSpPr txBox="1">
            <a:spLocks/>
          </p:cNvSpPr>
          <p:nvPr/>
        </p:nvSpPr>
        <p:spPr>
          <a:xfrm>
            <a:off x="1753312" y="301212"/>
            <a:ext cx="79430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GB" sz="3000" b="1" dirty="0">
                <a:solidFill>
                  <a:schemeClr val="tx1"/>
                </a:solidFill>
                <a:latin typeface="Calibri" panose="020F0502020204030204" pitchFamily="34" charset="0"/>
              </a:rPr>
              <a:t>Skill mismatch of persons in employment </a:t>
            </a:r>
          </a:p>
        </p:txBody>
      </p:sp>
      <p:sp>
        <p:nvSpPr>
          <p:cNvPr id="26" name="AutoShape 20"/>
          <p:cNvSpPr>
            <a:spLocks noChangeArrowheads="1"/>
          </p:cNvSpPr>
          <p:nvPr/>
        </p:nvSpPr>
        <p:spPr bwMode="auto">
          <a:xfrm>
            <a:off x="5236658" y="4258043"/>
            <a:ext cx="2700785" cy="690516"/>
          </a:xfrm>
          <a:prstGeom prst="roundRect">
            <a:avLst>
              <a:gd name="adj" fmla="val 16667"/>
            </a:avLst>
          </a:prstGeom>
          <a:pattFill prst="pct40">
            <a:fgClr>
              <a:srgbClr val="92D05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Mismatched by basic skills</a:t>
            </a:r>
            <a:endParaRPr lang="en-GB" sz="1600" baseline="30000" dirty="0"/>
          </a:p>
        </p:txBody>
      </p:sp>
      <p:sp>
        <p:nvSpPr>
          <p:cNvPr id="27" name="AutoShape 20"/>
          <p:cNvSpPr>
            <a:spLocks noChangeArrowheads="1"/>
          </p:cNvSpPr>
          <p:nvPr/>
        </p:nvSpPr>
        <p:spPr bwMode="auto">
          <a:xfrm>
            <a:off x="5236659" y="5049818"/>
            <a:ext cx="2700784" cy="690516"/>
          </a:xfrm>
          <a:prstGeom prst="roundRect">
            <a:avLst>
              <a:gd name="adj" fmla="val 16667"/>
            </a:avLst>
          </a:prstGeom>
          <a:pattFill prst="pct40">
            <a:fgClr>
              <a:srgbClr val="92D050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1600" dirty="0"/>
              <a:t>Mismatched by transversal/core/ soft/portable skills</a:t>
            </a:r>
            <a:endParaRPr lang="en-GB" sz="1600" baseline="30000" dirty="0"/>
          </a:p>
        </p:txBody>
      </p:sp>
      <p:cxnSp>
        <p:nvCxnSpPr>
          <p:cNvPr id="10" name="Elbow Connector 9"/>
          <p:cNvCxnSpPr>
            <a:endCxn id="26" idx="1"/>
          </p:cNvCxnSpPr>
          <p:nvPr/>
        </p:nvCxnSpPr>
        <p:spPr>
          <a:xfrm rot="16200000" flipH="1">
            <a:off x="4411416" y="3778059"/>
            <a:ext cx="1285690" cy="364793"/>
          </a:xfrm>
          <a:prstGeom prst="bentConnector2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endCxn id="27" idx="1"/>
          </p:cNvCxnSpPr>
          <p:nvPr/>
        </p:nvCxnSpPr>
        <p:spPr>
          <a:xfrm rot="16200000" flipH="1">
            <a:off x="3936472" y="4094889"/>
            <a:ext cx="2100948" cy="499426"/>
          </a:xfrm>
          <a:prstGeom prst="bentConnector2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endCxn id="18" idx="1"/>
          </p:cNvCxnSpPr>
          <p:nvPr/>
        </p:nvCxnSpPr>
        <p:spPr>
          <a:xfrm rot="16200000" flipH="1">
            <a:off x="4881357" y="3448519"/>
            <a:ext cx="480444" cy="230162"/>
          </a:xfrm>
          <a:prstGeom prst="bentConnector2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/>
          <p:nvPr/>
        </p:nvCxnSpPr>
        <p:spPr>
          <a:xfrm flipH="1">
            <a:off x="7937445" y="3092983"/>
            <a:ext cx="1" cy="3152936"/>
          </a:xfrm>
          <a:prstGeom prst="bentConnector3">
            <a:avLst>
              <a:gd name="adj1" fmla="val -22860000000"/>
            </a:avLst>
          </a:prstGeom>
          <a:ln w="22225">
            <a:solidFill>
              <a:srgbClr val="9999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7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082"/>
    </mc:Choice>
    <mc:Fallback xmlns="">
      <p:transition spd="slow" advTm="430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Measurement of qualification and skill mismatches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27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86"/>
    </mc:Choice>
    <mc:Fallback xmlns="">
      <p:transition spd="slow" advTm="6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 smtClean="0">
                <a:solidFill>
                  <a:srgbClr val="CCCCFF"/>
                </a:solidFill>
              </a:rPr>
              <a:t>ILO Department of Statistics</a:t>
            </a:r>
          </a:p>
        </p:txBody>
      </p:sp>
      <p:sp>
        <p:nvSpPr>
          <p:cNvPr id="2662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552950" y="5624513"/>
            <a:ext cx="3086100" cy="2738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EBE1CDD-85B4-4F4C-8053-1A7224492F2D}" type="slidenum">
              <a:rPr lang="en-GB" altLang="en-US">
                <a:solidFill>
                  <a:srgbClr val="FFFF99"/>
                </a:solidFill>
              </a:rPr>
              <a:pPr eaLnBrk="1" hangingPunct="1"/>
              <a:t>22</a:t>
            </a:fld>
            <a:endParaRPr lang="en-GB" altLang="en-US" dirty="0">
              <a:solidFill>
                <a:srgbClr val="FFFF99"/>
              </a:solidFill>
            </a:endParaRP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92702" y="2050182"/>
            <a:ext cx="9534942" cy="4260307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>
              <a:spcBef>
                <a:spcPct val="25000"/>
              </a:spcBef>
              <a:spcAft>
                <a:spcPct val="25000"/>
              </a:spcAft>
              <a:buNone/>
            </a:pPr>
            <a:r>
              <a:rPr lang="en-GB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</a:t>
            </a:r>
            <a:r>
              <a:rPr lang="en-GB" sz="2600" dirty="0">
                <a:solidFill>
                  <a:schemeClr val="tx1"/>
                </a:solidFill>
                <a:latin typeface="Calibri" panose="020F0502020204030204" pitchFamily="34" charset="0"/>
              </a:rPr>
              <a:t>i) Mismatch by level of education </a:t>
            </a:r>
            <a:r>
              <a:rPr lang="en-GB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(</a:t>
            </a:r>
            <a:r>
              <a:rPr lang="en-GB" sz="2600" dirty="0">
                <a:solidFill>
                  <a:schemeClr val="tx1"/>
                </a:solidFill>
                <a:latin typeface="Calibri" panose="020F0502020204030204" pitchFamily="34" charset="0"/>
              </a:rPr>
              <a:t>based  on level of education or No. of years of </a:t>
            </a:r>
            <a:r>
              <a:rPr lang="en-GB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schooling and occupation)</a:t>
            </a:r>
            <a:endParaRPr lang="en-GB" sz="2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943100" lvl="3" indent="-571500">
              <a:buFont typeface="Courier New" panose="02070309020205020404" pitchFamily="49" charset="0"/>
              <a:buChar char="o"/>
            </a:pPr>
            <a:r>
              <a:rPr lang="en-GB" sz="2600" b="1" dirty="0">
                <a:solidFill>
                  <a:schemeClr val="tx1"/>
                </a:solidFill>
                <a:latin typeface="Calibri" panose="020F0502020204030204" pitchFamily="34" charset="0"/>
              </a:rPr>
              <a:t>Normative measure </a:t>
            </a:r>
          </a:p>
          <a:p>
            <a:pPr marL="1943100" lvl="3" indent="-571500">
              <a:buFont typeface="Courier New" panose="02070309020205020404" pitchFamily="49" charset="0"/>
              <a:buChar char="o"/>
            </a:pPr>
            <a:r>
              <a:rPr lang="en-GB" sz="2600" b="1" dirty="0">
                <a:solidFill>
                  <a:schemeClr val="tx1"/>
                </a:solidFill>
                <a:latin typeface="Calibri" panose="020F0502020204030204" pitchFamily="34" charset="0"/>
              </a:rPr>
              <a:t>Subjective measure</a:t>
            </a:r>
          </a:p>
          <a:p>
            <a:pPr marL="1943100" lvl="3" indent="-571500">
              <a:buFont typeface="Courier New" panose="02070309020205020404" pitchFamily="49" charset="0"/>
              <a:buChar char="o"/>
            </a:pPr>
            <a:r>
              <a:rPr lang="en-GB" sz="2600" b="1" dirty="0">
                <a:solidFill>
                  <a:schemeClr val="tx1"/>
                </a:solidFill>
                <a:latin typeface="Calibri" panose="020F0502020204030204" pitchFamily="34" charset="0"/>
              </a:rPr>
              <a:t>Relative/statistical measure</a:t>
            </a:r>
          </a:p>
          <a:p>
            <a:pPr lvl="3"/>
            <a:endParaRPr lang="en-GB" sz="26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" indent="0">
              <a:buNone/>
            </a:pPr>
            <a:r>
              <a:rPr lang="en-GB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(ii) Mismatch by field of study (</a:t>
            </a:r>
            <a:r>
              <a:rPr lang="en-GB" sz="2600" dirty="0">
                <a:solidFill>
                  <a:schemeClr val="tx1"/>
                </a:solidFill>
                <a:latin typeface="Calibri" panose="020F0502020204030204" pitchFamily="34" charset="0"/>
              </a:rPr>
              <a:t>based  on </a:t>
            </a:r>
            <a:r>
              <a:rPr lang="en-GB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field of study and </a:t>
            </a:r>
            <a:r>
              <a:rPr lang="en-GB" sz="2600" dirty="0">
                <a:solidFill>
                  <a:schemeClr val="tx1"/>
                </a:solidFill>
                <a:latin typeface="Calibri" panose="020F0502020204030204" pitchFamily="34" charset="0"/>
              </a:rPr>
              <a:t>occupation</a:t>
            </a:r>
            <a:r>
              <a:rPr lang="en-GB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  <a:p>
            <a:pPr marL="114300" indent="0">
              <a:buNone/>
            </a:pPr>
            <a:endParaRPr lang="en-GB" sz="26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14300" lvl="0" indent="0">
              <a:buNone/>
            </a:pPr>
            <a:r>
              <a:rPr lang="en-GB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(iii) Mismatch </a:t>
            </a:r>
            <a:r>
              <a:rPr lang="en-GB" sz="2600" dirty="0">
                <a:solidFill>
                  <a:schemeClr val="tx1"/>
                </a:solidFill>
                <a:latin typeface="Calibri" panose="020F0502020204030204" pitchFamily="34" charset="0"/>
              </a:rPr>
              <a:t>by years of </a:t>
            </a:r>
            <a:r>
              <a:rPr lang="en-GB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experience/training </a:t>
            </a:r>
            <a:r>
              <a:rPr lang="en-GB" sz="2600" dirty="0">
                <a:solidFill>
                  <a:schemeClr val="tx1"/>
                </a:solidFill>
                <a:latin typeface="Calibri" panose="020F0502020204030204" pitchFamily="34" charset="0"/>
              </a:rPr>
              <a:t>(based  on </a:t>
            </a:r>
            <a:r>
              <a:rPr lang="en-GB" sz="2600" dirty="0" smtClean="0">
                <a:solidFill>
                  <a:schemeClr val="tx1"/>
                </a:solidFill>
                <a:latin typeface="Calibri" panose="020F0502020204030204" pitchFamily="34" charset="0"/>
              </a:rPr>
              <a:t>No. of years of relevant experience/training)</a:t>
            </a:r>
            <a:endParaRPr lang="en-GB" sz="2600" baseline="30000" dirty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en-GB" sz="2000" dirty="0">
              <a:latin typeface="Calibri" panose="020F0502020204030204" pitchFamily="34" charset="0"/>
            </a:endParaRPr>
          </a:p>
          <a:p>
            <a:pPr marL="114300" indent="0">
              <a:buNone/>
            </a:pPr>
            <a:endParaRPr lang="en-GB" sz="2400" dirty="0" smtClean="0">
              <a:latin typeface="Calibri" panose="020F0502020204030204" pitchFamily="34" charset="0"/>
            </a:endParaRPr>
          </a:p>
          <a:p>
            <a:pPr marL="411480" lvl="1" indent="0">
              <a:buNone/>
            </a:pP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101054" y="497058"/>
            <a:ext cx="8596313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altLang="en-US" sz="3000" b="1" dirty="0" smtClean="0">
                <a:latin typeface="Calibri" panose="020F0502020204030204" pitchFamily="34" charset="0"/>
              </a:rPr>
              <a:t>Qualification mismatch - Measurement</a:t>
            </a:r>
            <a:endParaRPr lang="en-GB" altLang="en-US" sz="3000" b="1" dirty="0">
              <a:latin typeface="Calibri" panose="020F0502020204030204" pitchFamily="34" charset="0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08388"/>
      </p:ext>
    </p:extLst>
  </p:cSld>
  <p:clrMapOvr>
    <a:masterClrMapping/>
  </p:clrMapOvr>
  <p:transition advTm="691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 smtClean="0">
                <a:solidFill>
                  <a:srgbClr val="CCCCFF"/>
                </a:solidFill>
              </a:rPr>
              <a:t>ILO Department of Statistics</a:t>
            </a: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12898" y="696120"/>
            <a:ext cx="8596313" cy="1320800"/>
          </a:xfrm>
        </p:spPr>
        <p:txBody>
          <a:bodyPr anchor="ctr">
            <a:normAutofit/>
          </a:bodyPr>
          <a:lstStyle/>
          <a:p>
            <a:r>
              <a:rPr lang="en-GB" sz="3000" b="1" dirty="0">
                <a:latin typeface="Calibri" panose="020F0502020204030204" pitchFamily="34" charset="0"/>
              </a:rPr>
              <a:t>Qualification mismatch of persons in employment </a:t>
            </a:r>
            <a:r>
              <a:rPr lang="en-GB" altLang="en-US" sz="3000" b="1" dirty="0" smtClean="0">
                <a:latin typeface="Calibri" panose="020F0502020204030204" pitchFamily="34" charset="0"/>
              </a:rPr>
              <a:t>- </a:t>
            </a:r>
            <a:r>
              <a:rPr lang="en-GB" altLang="en-US" sz="3000" b="1" dirty="0">
                <a:latin typeface="Calibri" panose="020F0502020204030204" pitchFamily="34" charset="0"/>
              </a:rPr>
              <a:t>Measurement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12897" y="2104865"/>
            <a:ext cx="9542783" cy="3881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sz="2400" dirty="0" smtClean="0">
                <a:latin typeface="Calibri" panose="020F0502020204030204" pitchFamily="34" charset="0"/>
              </a:rPr>
              <a:t>Additional criteria (variables of interest)</a:t>
            </a:r>
            <a:r>
              <a:rPr lang="en-GB" altLang="en-US" sz="2400" noProof="0" dirty="0" smtClean="0">
                <a:latin typeface="Calibri" panose="020F0502020204030204" pitchFamily="34" charset="0"/>
              </a:rPr>
              <a:t>:</a:t>
            </a:r>
          </a:p>
          <a:p>
            <a:pPr lvl="1"/>
            <a:r>
              <a:rPr lang="en-GB" altLang="en-US" sz="2400" b="1" dirty="0">
                <a:latin typeface="Calibri" panose="020F0502020204030204" pitchFamily="34" charset="0"/>
              </a:rPr>
              <a:t>willing to change </a:t>
            </a:r>
            <a:r>
              <a:rPr lang="en-GB" altLang="en-US" sz="2400" dirty="0">
                <a:latin typeface="Calibri" panose="020F0502020204030204" pitchFamily="34" charset="0"/>
              </a:rPr>
              <a:t>their job </a:t>
            </a:r>
            <a:endParaRPr lang="en-GB" altLang="en-US" sz="2400" dirty="0" smtClean="0">
              <a:latin typeface="Calibri" panose="020F0502020204030204" pitchFamily="34" charset="0"/>
            </a:endParaRPr>
          </a:p>
          <a:p>
            <a:pPr lvl="1"/>
            <a:r>
              <a:rPr lang="en-GB" sz="2400" b="1" dirty="0" smtClean="0">
                <a:latin typeface="Calibri" panose="020F0502020204030204" pitchFamily="34" charset="0"/>
              </a:rPr>
              <a:t>carried </a:t>
            </a:r>
            <a:r>
              <a:rPr lang="en-GB" sz="2400" b="1" dirty="0">
                <a:latin typeface="Calibri" panose="020F0502020204030204" pitchFamily="34" charset="0"/>
              </a:rPr>
              <a:t>out activities to seek </a:t>
            </a:r>
            <a:r>
              <a:rPr lang="en-GB" sz="2400" dirty="0">
                <a:latin typeface="Calibri" panose="020F0502020204030204" pitchFamily="34" charset="0"/>
              </a:rPr>
              <a:t>“better matched employment”</a:t>
            </a:r>
          </a:p>
          <a:p>
            <a:pPr lvl="1"/>
            <a:r>
              <a:rPr lang="en-GB" altLang="en-US" sz="2400" b="1" dirty="0">
                <a:latin typeface="Calibri" panose="020F0502020204030204" pitchFamily="34" charset="0"/>
              </a:rPr>
              <a:t>not satisfied</a:t>
            </a:r>
            <a:r>
              <a:rPr lang="en-GB" altLang="en-US" sz="2400" dirty="0">
                <a:latin typeface="Calibri" panose="020F0502020204030204" pitchFamily="34" charset="0"/>
              </a:rPr>
              <a:t> with their </a:t>
            </a:r>
            <a:r>
              <a:rPr lang="en-GB" altLang="en-US" sz="2400" dirty="0" smtClean="0">
                <a:latin typeface="Calibri" panose="020F0502020204030204" pitchFamily="34" charset="0"/>
              </a:rPr>
              <a:t>match/job</a:t>
            </a:r>
            <a:endParaRPr lang="en-GB" altLang="en-US" sz="2400" dirty="0">
              <a:latin typeface="Calibri" panose="020F0502020204030204" pitchFamily="34" charset="0"/>
            </a:endParaRPr>
          </a:p>
          <a:p>
            <a:pPr lvl="1"/>
            <a:r>
              <a:rPr lang="en-GB" altLang="en-US" sz="2400" b="1" dirty="0">
                <a:latin typeface="Calibri" panose="020F0502020204030204" pitchFamily="34" charset="0"/>
              </a:rPr>
              <a:t>earning less </a:t>
            </a:r>
            <a:r>
              <a:rPr lang="en-GB" altLang="en-US" sz="2400" dirty="0">
                <a:latin typeface="Calibri" panose="020F0502020204030204" pitchFamily="34" charset="0"/>
              </a:rPr>
              <a:t>than the wage corresponding to their level of education</a:t>
            </a:r>
          </a:p>
          <a:p>
            <a:pPr lvl="1"/>
            <a:r>
              <a:rPr lang="en-GB" sz="2400" dirty="0">
                <a:latin typeface="Calibri" panose="020F0502020204030204" pitchFamily="34" charset="0"/>
              </a:rPr>
              <a:t>Etc.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None/>
            </a:pPr>
            <a:endParaRPr lang="en-GB" altLang="en-US" sz="2400" dirty="0">
              <a:latin typeface="Calibri" panose="020F0502020204030204" pitchFamily="34" charset="0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72799"/>
      </p:ext>
    </p:extLst>
  </p:cSld>
  <p:clrMapOvr>
    <a:masterClrMapping/>
  </p:clrMapOvr>
  <p:transition advTm="751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217" y="624110"/>
            <a:ext cx="10420395" cy="1280890"/>
          </a:xfrm>
        </p:spPr>
        <p:txBody>
          <a:bodyPr/>
          <a:lstStyle/>
          <a:p>
            <a:r>
              <a:rPr lang="en-GB" dirty="0" smtClean="0"/>
              <a:t>Qualification mismatch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2713" y="1264555"/>
            <a:ext cx="9241109" cy="5071533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latin typeface="Calibri" panose="020F0502020204030204" pitchFamily="34" charset="0"/>
              </a:rPr>
              <a:t>Based on existing sources and readily implementable (LFS, level of education, field of study, occupation)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latin typeface="Calibri" panose="020F0502020204030204" pitchFamily="34" charset="0"/>
              </a:rPr>
              <a:t>Easy to understand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dirty="0" smtClean="0">
                <a:latin typeface="Calibri" panose="020F0502020204030204" pitchFamily="34" charset="0"/>
              </a:rPr>
              <a:t>but</a:t>
            </a:r>
          </a:p>
          <a:p>
            <a:r>
              <a:rPr lang="en-GB" sz="2000" dirty="0" smtClean="0">
                <a:latin typeface="Calibri" panose="020F0502020204030204" pitchFamily="34" charset="0"/>
              </a:rPr>
              <a:t>Qualification is only an approximation of the skills, knowledge and competencies mastered at the time of completion.</a:t>
            </a:r>
            <a:r>
              <a:rPr lang="en-GB" sz="2000" dirty="0" smtClean="0"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000" dirty="0" smtClean="0">
              <a:latin typeface="Calibri" panose="020F0502020204030204" pitchFamily="34" charset="0"/>
            </a:endParaRPr>
          </a:p>
          <a:p>
            <a:r>
              <a:rPr lang="en-GB" sz="2000" dirty="0" smtClean="0">
                <a:latin typeface="Calibri" panose="020F0502020204030204" pitchFamily="34" charset="0"/>
              </a:rPr>
              <a:t>Ignores the skill gains and skill loses over time, on-the-job training, past work experience, informal learning, etc.</a:t>
            </a:r>
          </a:p>
          <a:p>
            <a:r>
              <a:rPr lang="en-GB" sz="2000" dirty="0" smtClean="0">
                <a:latin typeface="Calibri" panose="020F0502020204030204" pitchFamily="34" charset="0"/>
              </a:rPr>
              <a:t>Skill mismatch is a more </a:t>
            </a:r>
            <a:r>
              <a:rPr lang="en-US" sz="2000" dirty="0" smtClean="0">
                <a:latin typeface="Calibri" panose="020F0502020204030204" pitchFamily="34" charset="0"/>
              </a:rPr>
              <a:t>comprehensive </a:t>
            </a:r>
            <a:r>
              <a:rPr lang="en-US" sz="2000" dirty="0">
                <a:latin typeface="Calibri" panose="020F0502020204030204" pitchFamily="34" charset="0"/>
              </a:rPr>
              <a:t>measure </a:t>
            </a:r>
            <a:r>
              <a:rPr lang="en-US" sz="2000" dirty="0" smtClean="0">
                <a:latin typeface="Calibri" panose="020F0502020204030204" pitchFamily="34" charset="0"/>
              </a:rPr>
              <a:t>as </a:t>
            </a:r>
            <a:r>
              <a:rPr lang="en-US" sz="2000" dirty="0">
                <a:latin typeface="Calibri" panose="020F0502020204030204" pitchFamily="34" charset="0"/>
              </a:rPr>
              <a:t>it requires the </a:t>
            </a:r>
            <a:r>
              <a:rPr lang="en-US" sz="2000" dirty="0" smtClean="0">
                <a:latin typeface="Calibri" panose="020F0502020204030204" pitchFamily="34" charset="0"/>
              </a:rPr>
              <a:t>workers </a:t>
            </a:r>
            <a:r>
              <a:rPr lang="en-US" sz="2000" dirty="0">
                <a:latin typeface="Calibri" panose="020F0502020204030204" pitchFamily="34" charset="0"/>
              </a:rPr>
              <a:t>to compare all their </a:t>
            </a:r>
            <a:r>
              <a:rPr lang="en-US" sz="2000" dirty="0" smtClean="0">
                <a:latin typeface="Calibri" panose="020F0502020204030204" pitchFamily="34" charset="0"/>
              </a:rPr>
              <a:t>skills and </a:t>
            </a:r>
            <a:r>
              <a:rPr lang="en-US" sz="2000" dirty="0">
                <a:latin typeface="Calibri" panose="020F0502020204030204" pitchFamily="34" charset="0"/>
              </a:rPr>
              <a:t>abilities, irrespective of whether they were learned in the classroom or </a:t>
            </a:r>
            <a:r>
              <a:rPr lang="en-US" sz="2000" dirty="0" smtClean="0">
                <a:latin typeface="Calibri" panose="020F0502020204030204" pitchFamily="34" charset="0"/>
              </a:rPr>
              <a:t>work environment</a:t>
            </a:r>
            <a:r>
              <a:rPr lang="en-US" sz="2000" dirty="0">
                <a:latin typeface="Calibri" panose="020F0502020204030204" pitchFamily="34" charset="0"/>
              </a:rPr>
              <a:t>, with the actual skill requirements of their current job</a:t>
            </a:r>
            <a:r>
              <a:rPr lang="en-US" sz="2000" dirty="0" smtClean="0">
                <a:latin typeface="Calibri" panose="020F0502020204030204" pitchFamily="34" charset="0"/>
              </a:rPr>
              <a:t>.</a:t>
            </a:r>
            <a:endParaRPr lang="en-GB" sz="2000" dirty="0" smtClean="0">
              <a:latin typeface="Calibri" panose="020F0502020204030204" pitchFamily="34" charset="0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5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804"/>
    </mc:Choice>
    <mc:Fallback xmlns="">
      <p:transition spd="slow" advTm="798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 smtClean="0">
                <a:solidFill>
                  <a:srgbClr val="CCCCFF"/>
                </a:solidFill>
              </a:rPr>
              <a:t>ILO Department of Statistics</a:t>
            </a:r>
          </a:p>
        </p:txBody>
      </p:sp>
      <p:sp>
        <p:nvSpPr>
          <p:cNvPr id="2662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552950" y="5624513"/>
            <a:ext cx="3086100" cy="2738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EBE1CDD-85B4-4F4C-8053-1A7224492F2D}" type="slidenum">
              <a:rPr lang="en-GB" altLang="en-US">
                <a:solidFill>
                  <a:srgbClr val="FFFF99"/>
                </a:solidFill>
              </a:rPr>
              <a:pPr eaLnBrk="1" hangingPunct="1"/>
              <a:t>25</a:t>
            </a:fld>
            <a:endParaRPr lang="en-GB" altLang="en-US" dirty="0">
              <a:solidFill>
                <a:srgbClr val="FFFF99"/>
              </a:solidFill>
            </a:endParaRP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63040" y="2016920"/>
            <a:ext cx="9875520" cy="4594895"/>
          </a:xfrm>
          <a:noFill/>
        </p:spPr>
        <p:txBody>
          <a:bodyPr>
            <a:noAutofit/>
          </a:bodyPr>
          <a:lstStyle/>
          <a:p>
            <a:pPr lvl="0"/>
            <a:r>
              <a:rPr lang="en-GB" sz="2400" dirty="0" smtClean="0">
                <a:latin typeface="Calibri" panose="020F0502020204030204" pitchFamily="34" charset="0"/>
              </a:rPr>
              <a:t>Overall </a:t>
            </a:r>
            <a:r>
              <a:rPr lang="en-GB" sz="2400" dirty="0">
                <a:latin typeface="Calibri" panose="020F0502020204030204" pitchFamily="34" charset="0"/>
              </a:rPr>
              <a:t>skills </a:t>
            </a:r>
            <a:r>
              <a:rPr lang="en-GB" sz="2400" dirty="0" smtClean="0">
                <a:latin typeface="Calibri" panose="020F0502020204030204" pitchFamily="34" charset="0"/>
              </a:rPr>
              <a:t>level (skill as </a:t>
            </a:r>
            <a:r>
              <a:rPr lang="en-GB" sz="2400" b="1" dirty="0" err="1" smtClean="0">
                <a:latin typeface="Calibri" panose="020F0502020204030204" pitchFamily="34" charset="0"/>
              </a:rPr>
              <a:t>uni</a:t>
            </a:r>
            <a:r>
              <a:rPr lang="en-GB" sz="2400" b="1" dirty="0" smtClean="0">
                <a:latin typeface="Calibri" panose="020F0502020204030204" pitchFamily="34" charset="0"/>
              </a:rPr>
              <a:t>-dimensional </a:t>
            </a:r>
            <a:r>
              <a:rPr lang="en-GB" sz="2400" dirty="0" smtClean="0">
                <a:latin typeface="Calibri" panose="020F0502020204030204" pitchFamily="34" charset="0"/>
              </a:rPr>
              <a:t>concept)</a:t>
            </a:r>
          </a:p>
          <a:p>
            <a:pPr marL="400050" lvl="1" indent="0">
              <a:buNone/>
            </a:pPr>
            <a:r>
              <a:rPr lang="en-GB" sz="2400" dirty="0" smtClean="0">
                <a:latin typeface="Calibri" panose="020F0502020204030204" pitchFamily="34" charset="0"/>
              </a:rPr>
              <a:t>A </a:t>
            </a:r>
            <a:r>
              <a:rPr lang="en-GB" sz="2400" dirty="0">
                <a:latin typeface="Calibri" panose="020F0502020204030204" pitchFamily="34" charset="0"/>
              </a:rPr>
              <a:t>person in employment is considered as </a:t>
            </a:r>
            <a:r>
              <a:rPr lang="en-GB" sz="2400" dirty="0" err="1">
                <a:latin typeface="Calibri" panose="020F0502020204030204" pitchFamily="34" charset="0"/>
              </a:rPr>
              <a:t>overskilled</a:t>
            </a:r>
            <a:r>
              <a:rPr lang="en-GB" sz="2400" dirty="0">
                <a:latin typeface="Calibri" panose="020F0502020204030204" pitchFamily="34" charset="0"/>
              </a:rPr>
              <a:t> if she/he or employer report having the skills to perform more complex tasks or </a:t>
            </a:r>
            <a:r>
              <a:rPr lang="en-GB" sz="2400" dirty="0" err="1">
                <a:latin typeface="Calibri" panose="020F0502020204030204" pitchFamily="34" charset="0"/>
              </a:rPr>
              <a:t>underskilled</a:t>
            </a:r>
            <a:r>
              <a:rPr lang="en-GB" sz="2400" dirty="0">
                <a:latin typeface="Calibri" panose="020F0502020204030204" pitchFamily="34" charset="0"/>
              </a:rPr>
              <a:t> if she/he or employer report requiring more training for competent performance at the </a:t>
            </a:r>
            <a:r>
              <a:rPr lang="en-GB" sz="2400" dirty="0" smtClean="0">
                <a:latin typeface="Calibri" panose="020F0502020204030204" pitchFamily="34" charset="0"/>
              </a:rPr>
              <a:t>job.</a:t>
            </a:r>
          </a:p>
          <a:p>
            <a:r>
              <a:rPr lang="en-GB" sz="2400" dirty="0" smtClean="0">
                <a:latin typeface="Calibri" panose="020F0502020204030204" pitchFamily="34" charset="0"/>
              </a:rPr>
              <a:t>Specific </a:t>
            </a:r>
            <a:r>
              <a:rPr lang="en-GB" sz="2400" dirty="0">
                <a:latin typeface="Calibri" panose="020F0502020204030204" pitchFamily="34" charset="0"/>
              </a:rPr>
              <a:t>types of skills </a:t>
            </a:r>
            <a:r>
              <a:rPr lang="en-GB" sz="2400" dirty="0" smtClean="0">
                <a:latin typeface="Calibri" panose="020F0502020204030204" pitchFamily="34" charset="0"/>
              </a:rPr>
              <a:t>(skill </a:t>
            </a:r>
            <a:r>
              <a:rPr lang="en-GB" sz="2400" dirty="0">
                <a:latin typeface="Calibri" panose="020F0502020204030204" pitchFamily="34" charset="0"/>
              </a:rPr>
              <a:t>as </a:t>
            </a:r>
            <a:r>
              <a:rPr lang="en-GB" sz="2400" b="1" dirty="0" smtClean="0">
                <a:latin typeface="Calibri" panose="020F0502020204030204" pitchFamily="34" charset="0"/>
              </a:rPr>
              <a:t>multi-dimensional</a:t>
            </a:r>
            <a:r>
              <a:rPr lang="en-GB" sz="2400" dirty="0" smtClean="0">
                <a:latin typeface="Calibri" panose="020F0502020204030204" pitchFamily="34" charset="0"/>
              </a:rPr>
              <a:t> </a:t>
            </a:r>
            <a:r>
              <a:rPr lang="en-GB" sz="2400" dirty="0">
                <a:latin typeface="Calibri" panose="020F0502020204030204" pitchFamily="34" charset="0"/>
              </a:rPr>
              <a:t>concept)</a:t>
            </a:r>
          </a:p>
          <a:p>
            <a:pPr marL="400050" lvl="1" indent="0">
              <a:buNone/>
            </a:pPr>
            <a:r>
              <a:rPr lang="en-GB" sz="2400" dirty="0" smtClean="0">
                <a:latin typeface="Calibri" panose="020F0502020204030204" pitchFamily="34" charset="0"/>
              </a:rPr>
              <a:t>A </a:t>
            </a:r>
            <a:r>
              <a:rPr lang="en-GB" sz="2400" dirty="0">
                <a:latin typeface="Calibri" panose="020F0502020204030204" pitchFamily="34" charset="0"/>
              </a:rPr>
              <a:t>person in employment is considered as </a:t>
            </a:r>
            <a:r>
              <a:rPr lang="en-GB" sz="2400" dirty="0" err="1" smtClean="0">
                <a:latin typeface="Calibri" panose="020F0502020204030204" pitchFamily="34" charset="0"/>
              </a:rPr>
              <a:t>overskilled</a:t>
            </a:r>
            <a:r>
              <a:rPr lang="en-GB" sz="2400" dirty="0" smtClean="0">
                <a:latin typeface="Calibri" panose="020F0502020204030204" pitchFamily="34" charset="0"/>
              </a:rPr>
              <a:t>/</a:t>
            </a:r>
            <a:r>
              <a:rPr lang="en-GB" sz="2400" dirty="0" err="1" smtClean="0">
                <a:latin typeface="Calibri" panose="020F0502020204030204" pitchFamily="34" charset="0"/>
              </a:rPr>
              <a:t>undeskilled</a:t>
            </a:r>
            <a:r>
              <a:rPr lang="en-GB" sz="2400" dirty="0" smtClean="0">
                <a:latin typeface="Calibri" panose="020F0502020204030204" pitchFamily="34" charset="0"/>
              </a:rPr>
              <a:t> if </a:t>
            </a:r>
            <a:r>
              <a:rPr lang="en-GB" sz="2400" b="1" i="1" dirty="0" smtClean="0">
                <a:latin typeface="Calibri" panose="020F0502020204030204" pitchFamily="34" charset="0"/>
              </a:rPr>
              <a:t>types and level of skills </a:t>
            </a:r>
            <a:r>
              <a:rPr lang="en-GB" sz="2400" dirty="0" smtClean="0">
                <a:latin typeface="Calibri" panose="020F0502020204030204" pitchFamily="34" charset="0"/>
              </a:rPr>
              <a:t>she/he posses are above/under those required </a:t>
            </a:r>
            <a:r>
              <a:rPr lang="en-GB" sz="2400" dirty="0">
                <a:latin typeface="Calibri" panose="020F0502020204030204" pitchFamily="34" charset="0"/>
              </a:rPr>
              <a:t>to do the </a:t>
            </a:r>
            <a:r>
              <a:rPr lang="en-GB" sz="2400" dirty="0" smtClean="0">
                <a:latin typeface="Calibri" panose="020F0502020204030204" pitchFamily="34" charset="0"/>
              </a:rPr>
              <a:t>job. </a:t>
            </a:r>
            <a:endParaRPr lang="en-GB" sz="2400" dirty="0">
              <a:latin typeface="Calibri" panose="020F0502020204030204" pitchFamily="34" charset="0"/>
            </a:endParaRPr>
          </a:p>
          <a:p>
            <a:pPr lvl="1">
              <a:buFontTx/>
              <a:buChar char="-"/>
            </a:pPr>
            <a:endParaRPr lang="en-GB" sz="2400" dirty="0">
              <a:latin typeface="Calibri" panose="020F0502020204030204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950243" y="550985"/>
            <a:ext cx="8596313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altLang="en-US" sz="2800" b="1" dirty="0" smtClean="0">
                <a:latin typeface="Calibri" panose="020F0502020204030204" pitchFamily="34" charset="0"/>
              </a:rPr>
              <a:t>Skill mismatch – Measurement</a:t>
            </a:r>
            <a:br>
              <a:rPr lang="en-GB" altLang="en-US" sz="2800" b="1" dirty="0" smtClean="0">
                <a:latin typeface="Calibri" panose="020F0502020204030204" pitchFamily="34" charset="0"/>
              </a:rPr>
            </a:br>
            <a:endParaRPr lang="en-GB" altLang="en-US" sz="2500" b="1" dirty="0">
              <a:latin typeface="Calibri" panose="020F050202020403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96437"/>
      </p:ext>
    </p:extLst>
  </p:cSld>
  <p:clrMapOvr>
    <a:masterClrMapping/>
  </p:clrMapOvr>
  <p:transition advTm="697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 smtClean="0">
                <a:solidFill>
                  <a:srgbClr val="CCCCFF"/>
                </a:solidFill>
              </a:rPr>
              <a:t>ILO Department of Statistics</a:t>
            </a:r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7843" y="398585"/>
            <a:ext cx="8596313" cy="1320800"/>
          </a:xfrm>
        </p:spPr>
        <p:txBody>
          <a:bodyPr anchor="ctr">
            <a:normAutofit fontScale="90000"/>
          </a:bodyPr>
          <a:lstStyle/>
          <a:p>
            <a:r>
              <a:rPr lang="en-GB" altLang="en-US" sz="3000" b="1" dirty="0">
                <a:latin typeface="Calibri" panose="020F0502020204030204" pitchFamily="34" charset="0"/>
              </a:rPr>
              <a:t>Skill mismatch </a:t>
            </a:r>
            <a:r>
              <a:rPr lang="en-GB" altLang="en-US" sz="3000" b="1" dirty="0" smtClean="0">
                <a:latin typeface="Calibri" panose="020F0502020204030204" pitchFamily="34" charset="0"/>
              </a:rPr>
              <a:t>– Measurement</a:t>
            </a:r>
            <a:br>
              <a:rPr lang="en-GB" altLang="en-US" sz="3000" b="1" dirty="0" smtClean="0">
                <a:latin typeface="Calibri" panose="020F0502020204030204" pitchFamily="34" charset="0"/>
              </a:rPr>
            </a:br>
            <a:r>
              <a:rPr lang="en-GB" altLang="en-US" sz="2700" b="1" dirty="0" smtClean="0">
                <a:latin typeface="Calibri" panose="020F0502020204030204" pitchFamily="34" charset="0"/>
              </a:rPr>
              <a:t>- </a:t>
            </a:r>
            <a:r>
              <a:rPr lang="en-GB" sz="2700" dirty="0" smtClean="0">
                <a:latin typeface="Calibri" panose="020F0502020204030204" pitchFamily="34" charset="0"/>
              </a:rPr>
              <a:t>overall skills level</a:t>
            </a:r>
            <a:br>
              <a:rPr lang="en-GB" sz="2700" dirty="0" smtClean="0">
                <a:latin typeface="Calibri" panose="020F0502020204030204" pitchFamily="34" charset="0"/>
              </a:rPr>
            </a:br>
            <a:r>
              <a:rPr lang="en-GB" sz="2700" dirty="0" smtClean="0">
                <a:latin typeface="Calibri" panose="020F0502020204030204" pitchFamily="34" charset="0"/>
              </a:rPr>
              <a:t>- specific types </a:t>
            </a:r>
            <a:r>
              <a:rPr lang="en-GB" sz="2700" dirty="0">
                <a:latin typeface="Calibri" panose="020F0502020204030204" pitchFamily="34" charset="0"/>
              </a:rPr>
              <a:t>of skills </a:t>
            </a:r>
            <a:endParaRPr lang="en-GB" altLang="en-US" sz="2700" b="1" dirty="0">
              <a:latin typeface="Calibri" panose="020F0502020204030204" pitchFamily="34" charset="0"/>
            </a:endParaRP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63040" y="2016920"/>
            <a:ext cx="9875520" cy="4594895"/>
          </a:xfrm>
          <a:noFill/>
        </p:spPr>
        <p:txBody>
          <a:bodyPr>
            <a:noAutofit/>
          </a:bodyPr>
          <a:lstStyle/>
          <a:p>
            <a:pPr marL="514350" lvl="0" indent="-514350">
              <a:buAutoNum type="romanLcParenBoth"/>
            </a:pPr>
            <a:r>
              <a:rPr lang="en-GB" sz="2400" b="1" dirty="0" smtClean="0">
                <a:latin typeface="Calibri" panose="020F0502020204030204" pitchFamily="34" charset="0"/>
              </a:rPr>
              <a:t>Worker measures: </a:t>
            </a:r>
            <a:r>
              <a:rPr lang="en-GB" sz="2400" dirty="0" smtClean="0">
                <a:latin typeface="Calibri" panose="020F0502020204030204" pitchFamily="34" charset="0"/>
              </a:rPr>
              <a:t> </a:t>
            </a:r>
            <a:r>
              <a:rPr lang="en-GB" sz="2400" dirty="0">
                <a:latin typeface="Calibri" panose="020F0502020204030204" pitchFamily="34" charset="0"/>
              </a:rPr>
              <a:t>person’s  self-perceived match between his/her </a:t>
            </a:r>
            <a:r>
              <a:rPr lang="en-GB" sz="2400" dirty="0" smtClean="0">
                <a:latin typeface="Calibri" panose="020F0502020204030204" pitchFamily="34" charset="0"/>
              </a:rPr>
              <a:t>level and  type of skills </a:t>
            </a:r>
            <a:r>
              <a:rPr lang="en-GB" sz="2400" dirty="0">
                <a:latin typeface="Calibri" panose="020F0502020204030204" pitchFamily="34" charset="0"/>
              </a:rPr>
              <a:t>and the skills required by the job. </a:t>
            </a:r>
            <a:endParaRPr lang="en-GB" sz="2400" dirty="0" smtClean="0">
              <a:latin typeface="Calibri" panose="020F0502020204030204" pitchFamily="34" charset="0"/>
            </a:endParaRPr>
          </a:p>
          <a:p>
            <a:pPr marL="514350" lvl="0" indent="-514350">
              <a:buAutoNum type="romanLcParenBoth"/>
            </a:pPr>
            <a:r>
              <a:rPr lang="en-GB" sz="2400" b="1" dirty="0" smtClean="0">
                <a:latin typeface="Calibri" panose="020F0502020204030204" pitchFamily="34" charset="0"/>
              </a:rPr>
              <a:t>Employer </a:t>
            </a:r>
            <a:r>
              <a:rPr lang="en-GB" sz="2400" b="1" dirty="0">
                <a:solidFill>
                  <a:schemeClr val="tx1"/>
                </a:solidFill>
                <a:latin typeface="Calibri" panose="020F0502020204030204" pitchFamily="34" charset="0"/>
              </a:rPr>
              <a:t>(HR specialist) </a:t>
            </a:r>
            <a:r>
              <a:rPr lang="en-GB" sz="2400" b="1" dirty="0" smtClean="0">
                <a:latin typeface="Calibri" panose="020F0502020204030204" pitchFamily="34" charset="0"/>
              </a:rPr>
              <a:t>measures:</a:t>
            </a:r>
            <a:r>
              <a:rPr lang="en-GB" sz="2400" dirty="0" smtClean="0">
                <a:latin typeface="Calibri" panose="020F0502020204030204" pitchFamily="34" charset="0"/>
              </a:rPr>
              <a:t> </a:t>
            </a:r>
            <a:r>
              <a:rPr lang="en-GB" sz="2400" dirty="0">
                <a:latin typeface="Calibri" panose="020F0502020204030204" pitchFamily="34" charset="0"/>
              </a:rPr>
              <a:t>employer’s assessment </a:t>
            </a:r>
            <a:r>
              <a:rPr lang="en-GB" sz="2400" dirty="0" smtClean="0">
                <a:latin typeface="Calibri" panose="020F0502020204030204" pitchFamily="34" charset="0"/>
              </a:rPr>
              <a:t>of </a:t>
            </a:r>
            <a:r>
              <a:rPr lang="en-GB" sz="2400" dirty="0">
                <a:latin typeface="Calibri" panose="020F0502020204030204" pitchFamily="34" charset="0"/>
              </a:rPr>
              <a:t>skills possessed, and </a:t>
            </a:r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</a:rPr>
              <a:t>used </a:t>
            </a:r>
            <a:r>
              <a:rPr lang="en-GB" sz="2400" dirty="0">
                <a:latin typeface="Calibri" panose="020F0502020204030204" pitchFamily="34" charset="0"/>
              </a:rPr>
              <a:t>on the job. </a:t>
            </a:r>
            <a:endParaRPr lang="en-GB" sz="2400" dirty="0" smtClean="0">
              <a:latin typeface="Calibri" panose="020F0502020204030204" pitchFamily="34" charset="0"/>
            </a:endParaRPr>
          </a:p>
          <a:p>
            <a:pPr marL="514350" lvl="0" indent="-514350">
              <a:buAutoNum type="romanLcParenBoth"/>
            </a:pPr>
            <a:r>
              <a:rPr lang="en-GB" sz="2400" b="1" dirty="0" smtClean="0">
                <a:latin typeface="Calibri" panose="020F0502020204030204" pitchFamily="34" charset="0"/>
              </a:rPr>
              <a:t>Direct </a:t>
            </a:r>
            <a:r>
              <a:rPr lang="en-GB" sz="2400" b="1" dirty="0">
                <a:latin typeface="Calibri" panose="020F0502020204030204" pitchFamily="34" charset="0"/>
              </a:rPr>
              <a:t>measures (assessment):</a:t>
            </a:r>
            <a:r>
              <a:rPr lang="en-GB" sz="2400" dirty="0">
                <a:latin typeface="Calibri" panose="020F0502020204030204" pitchFamily="34" charset="0"/>
              </a:rPr>
              <a:t> </a:t>
            </a:r>
            <a:r>
              <a:rPr lang="en-GB" sz="2400" dirty="0" smtClean="0">
                <a:latin typeface="Calibri" panose="020F0502020204030204" pitchFamily="34" charset="0"/>
              </a:rPr>
              <a:t>Selected </a:t>
            </a:r>
            <a:r>
              <a:rPr lang="en-GB" sz="2400" dirty="0">
                <a:latin typeface="Calibri" panose="020F0502020204030204" pitchFamily="34" charset="0"/>
              </a:rPr>
              <a:t>types of skills are measured through tests (e.g. reading, writing and numeracy tests). </a:t>
            </a:r>
          </a:p>
          <a:p>
            <a:pPr marL="0" indent="0">
              <a:buNone/>
            </a:pPr>
            <a:endParaRPr lang="en-GB" sz="2400" dirty="0">
              <a:latin typeface="Calibri" panose="020F0502020204030204" pitchFamily="34" charset="0"/>
            </a:endParaRPr>
          </a:p>
          <a:p>
            <a:pPr lvl="0"/>
            <a:endParaRPr lang="en-GB" sz="2400" dirty="0" smtClean="0">
              <a:latin typeface="Calibri" panose="020F0502020204030204" pitchFamily="34" charset="0"/>
            </a:endParaRPr>
          </a:p>
          <a:p>
            <a:pPr lvl="1">
              <a:buFontTx/>
              <a:buChar char="-"/>
            </a:pPr>
            <a:endParaRPr lang="en-GB" sz="2400" dirty="0">
              <a:latin typeface="Calibri" panose="020F0502020204030204" pitchFamily="34" charset="0"/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437230"/>
      </p:ext>
    </p:extLst>
  </p:cSld>
  <p:clrMapOvr>
    <a:masterClrMapping/>
  </p:clrMapOvr>
  <p:transition advTm="649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Some results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383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524"/>
    </mc:Choice>
    <mc:Fallback>
      <p:transition spd="slow" advTm="175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3160" y="1621800"/>
            <a:ext cx="3018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b="1" dirty="0" smtClean="0"/>
              <a:t>Armenia, LFS 2014, pop 15-75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4213836" y="1621800"/>
            <a:ext cx="3337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b="1" dirty="0" smtClean="0"/>
              <a:t>Uganda, SWTS, 2015, pop 15-29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7967355" y="1621800"/>
            <a:ext cx="3202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b="1" dirty="0" smtClean="0"/>
              <a:t>Congo, SWTS, 2015, pop 15-29</a:t>
            </a:r>
            <a:endParaRPr lang="en-GB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5434" y="156244"/>
            <a:ext cx="10404785" cy="1280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GB" sz="32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(a) Mismatch by level of education </a:t>
            </a:r>
            <a:br>
              <a:rPr lang="en-GB" sz="3200" dirty="0" smtClean="0">
                <a:solidFill>
                  <a:srgbClr val="0070C0"/>
                </a:solidFill>
                <a:latin typeface="Calibri" panose="020F0502020204030204" pitchFamily="34" charset="0"/>
              </a:rPr>
            </a:br>
            <a:r>
              <a:rPr lang="en-GB" sz="2700" dirty="0" smtClean="0">
                <a:latin typeface="Calibri" panose="020F0502020204030204" pitchFamily="34" charset="0"/>
              </a:rPr>
              <a:t>Comparison of </a:t>
            </a:r>
            <a:r>
              <a:rPr lang="en-GB" sz="2400" b="1" dirty="0" smtClean="0"/>
              <a:t>normative</a:t>
            </a:r>
            <a:r>
              <a:rPr lang="en-GB" sz="2400" b="1" dirty="0"/>
              <a:t>, relative and subjective </a:t>
            </a:r>
            <a:r>
              <a:rPr lang="en-GB" sz="2400" b="1" dirty="0" smtClean="0"/>
              <a:t>measures</a:t>
            </a:r>
            <a:endParaRPr lang="en-GB" sz="3200" dirty="0">
              <a:solidFill>
                <a:sysClr val="windowText" lastClr="000000">
                  <a:lumMod val="65000"/>
                  <a:lumOff val="35000"/>
                </a:sysClr>
              </a:solidFill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46" y="1981540"/>
            <a:ext cx="3537873" cy="42169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354" y="1991132"/>
            <a:ext cx="3594135" cy="420735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458" y="1981539"/>
            <a:ext cx="3676758" cy="4216945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567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413"/>
    </mc:Choice>
    <mc:Fallback>
      <p:transition spd="slow" advTm="564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5795" y="330599"/>
            <a:ext cx="9608605" cy="806105"/>
          </a:xfrm>
        </p:spPr>
        <p:txBody>
          <a:bodyPr>
            <a:noAutofit/>
          </a:bodyPr>
          <a:lstStyle/>
          <a:p>
            <a:r>
              <a:rPr lang="en-GB" sz="2000" b="1" noProof="0" dirty="0" smtClean="0">
                <a:latin typeface="Calibri" panose="020F0502020204030204" pitchFamily="34" charset="0"/>
              </a:rPr>
              <a:t>Armenia, LFS 2014, pop 15-75 </a:t>
            </a:r>
            <a:r>
              <a:rPr lang="en-GB" sz="2000" noProof="0" dirty="0" smtClean="0">
                <a:latin typeface="Calibri" panose="020F0502020204030204" pitchFamily="34" charset="0"/>
              </a:rPr>
              <a:t>(normative ISCO+ based job requirements)</a:t>
            </a:r>
            <a:r>
              <a:rPr lang="en-GB" sz="2000" b="1" noProof="0" dirty="0" smtClean="0">
                <a:latin typeface="Calibri" panose="020F0502020204030204" pitchFamily="34" charset="0"/>
              </a:rPr>
              <a:t/>
            </a:r>
            <a:br>
              <a:rPr lang="en-GB" sz="2000" b="1" noProof="0" dirty="0" smtClean="0">
                <a:latin typeface="Calibri" panose="020F0502020204030204" pitchFamily="34" charset="0"/>
              </a:rPr>
            </a:br>
            <a:r>
              <a:rPr lang="en-GB" sz="2000" b="1" noProof="0" dirty="0" smtClean="0">
                <a:latin typeface="Calibri" panose="020F0502020204030204" pitchFamily="34" charset="0"/>
              </a:rPr>
              <a:t>Mismatched persons in employment who </a:t>
            </a:r>
            <a:r>
              <a:rPr lang="en-GB" sz="2000" b="1" noProof="0" dirty="0" smtClean="0">
                <a:solidFill>
                  <a:srgbClr val="FF0000"/>
                </a:solidFill>
                <a:latin typeface="Calibri" panose="020F0502020204030204" pitchFamily="34" charset="0"/>
              </a:rPr>
              <a:t>want/do not want to change</a:t>
            </a:r>
            <a:r>
              <a:rPr lang="en-GB" sz="2000" b="1" noProof="0" dirty="0" smtClean="0">
                <a:latin typeface="Calibri" panose="020F0502020204030204" pitchFamily="34" charset="0"/>
              </a:rPr>
              <a:t> their employment situation, </a:t>
            </a:r>
            <a:r>
              <a:rPr lang="en-GB" sz="2000" b="1" noProof="0" dirty="0" smtClean="0">
                <a:solidFill>
                  <a:srgbClr val="FF0000"/>
                </a:solidFill>
                <a:latin typeface="Calibri" panose="020F0502020204030204" pitchFamily="34" charset="0"/>
              </a:rPr>
              <a:t>by reasons</a:t>
            </a:r>
            <a:r>
              <a:rPr lang="en-GB" sz="2000" b="1" noProof="0" dirty="0" smtClean="0">
                <a:latin typeface="Calibri" panose="020F0502020204030204" pitchFamily="34" charset="0"/>
              </a:rPr>
              <a:t/>
            </a:r>
            <a:br>
              <a:rPr lang="en-GB" sz="2000" b="1" noProof="0" dirty="0" smtClean="0">
                <a:latin typeface="Calibri" panose="020F0502020204030204" pitchFamily="34" charset="0"/>
              </a:rPr>
            </a:br>
            <a:endParaRPr lang="en-GB" sz="2000" b="1" noProof="0" dirty="0">
              <a:latin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231" y="1430215"/>
            <a:ext cx="11775538" cy="5322277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9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869"/>
    </mc:Choice>
    <mc:Fallback xmlns="">
      <p:transition spd="slow" advTm="858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6624" y="1432984"/>
            <a:ext cx="9658798" cy="5071533"/>
          </a:xfrm>
        </p:spPr>
        <p:txBody>
          <a:bodyPr>
            <a:noAutofit/>
          </a:bodyPr>
          <a:lstStyle/>
          <a:p>
            <a:r>
              <a:rPr lang="en-GB" sz="2400" dirty="0" smtClean="0"/>
              <a:t>SDG4.4: By </a:t>
            </a:r>
            <a:r>
              <a:rPr lang="en-GB" sz="2400" dirty="0"/>
              <a:t>2030, substantially increase the number of youth and adults who have relevant skills, including technical and vocational skills, for employment, decent jobs and entrepreneurship.</a:t>
            </a:r>
            <a:endParaRPr lang="en-GB" sz="2400" dirty="0" smtClean="0"/>
          </a:p>
          <a:p>
            <a:r>
              <a:rPr lang="en-GB" sz="2400" dirty="0" smtClean="0"/>
              <a:t>Mismatched mismatch measures</a:t>
            </a:r>
          </a:p>
          <a:p>
            <a:r>
              <a:rPr lang="en-GB" sz="2400" dirty="0" smtClean="0"/>
              <a:t>Need </a:t>
            </a:r>
            <a:r>
              <a:rPr lang="en-GB" sz="2400" dirty="0"/>
              <a:t>for an agreement on: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conceptual framework for comparable statistics on various forms of mismatches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distinction between qualifications and skills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AU" sz="2400" dirty="0"/>
              <a:t>suitability of different  measurement approaches</a:t>
            </a:r>
            <a:endParaRPr lang="en-GB" sz="24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 smtClean="0"/>
              <a:t>guidelines </a:t>
            </a:r>
            <a:r>
              <a:rPr lang="en-GB" sz="2400" dirty="0"/>
              <a:t>on data collection, questionnaire design and tabulations.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20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097"/>
    </mc:Choice>
    <mc:Fallback xmlns="">
      <p:transition spd="slow" advTm="146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7721"/>
            <a:ext cx="10515600" cy="1325563"/>
          </a:xfrm>
        </p:spPr>
        <p:txBody>
          <a:bodyPr>
            <a:normAutofit/>
          </a:bodyPr>
          <a:lstStyle/>
          <a:p>
            <a:pPr lvl="0"/>
            <a:r>
              <a:rPr lang="en-GB" noProof="0" dirty="0" smtClean="0">
                <a:latin typeface="Calibri" panose="020F0502020204030204" pitchFamily="34" charset="0"/>
              </a:rPr>
              <a:t/>
            </a:r>
            <a:br>
              <a:rPr lang="en-GB" noProof="0" dirty="0" smtClean="0">
                <a:latin typeface="Calibri" panose="020F0502020204030204" pitchFamily="34" charset="0"/>
              </a:rPr>
            </a:br>
            <a:endParaRPr lang="en-GB" noProof="0" dirty="0">
              <a:latin typeface="Calibri" panose="020F050202020403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45066" y="276289"/>
            <a:ext cx="103067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b="1" dirty="0" smtClean="0">
                <a:latin typeface="Calibri" panose="020F0502020204030204" pitchFamily="34" charset="0"/>
              </a:rPr>
              <a:t>Incidence of mismatch by level of education and field of study, by occupation, %</a:t>
            </a:r>
            <a:endParaRPr lang="en-GB" sz="2600" b="1" dirty="0">
              <a:latin typeface="Calibri" panose="020F0502020204030204" pitchFamily="34" charset="0"/>
            </a:endParaRPr>
          </a:p>
          <a:p>
            <a:endParaRPr lang="en-GB" sz="3100" dirty="0" smtClean="0">
              <a:latin typeface="+mn-lt"/>
            </a:endParaRPr>
          </a:p>
          <a:p>
            <a:r>
              <a:rPr lang="en-GB" sz="2600" dirty="0" smtClean="0">
                <a:latin typeface="+mn-lt"/>
              </a:rPr>
              <a:t>Moldova, LFS 2017 Q1 </a:t>
            </a:r>
            <a:r>
              <a:rPr lang="en-GB" sz="2400" dirty="0" smtClean="0">
                <a:latin typeface="+mn-lt"/>
              </a:rPr>
              <a:t>(subjective + normative approach)  </a:t>
            </a:r>
            <a:endParaRPr lang="en-GB" sz="2400" dirty="0">
              <a:latin typeface="+mn-lt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10" name="Left Arrow 9"/>
          <p:cNvSpPr/>
          <p:nvPr/>
        </p:nvSpPr>
        <p:spPr>
          <a:xfrm>
            <a:off x="9528378" y="5418667"/>
            <a:ext cx="247800" cy="1693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Left Arrow 10"/>
          <p:cNvSpPr/>
          <p:nvPr/>
        </p:nvSpPr>
        <p:spPr>
          <a:xfrm>
            <a:off x="9528378" y="5057423"/>
            <a:ext cx="247800" cy="17656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Left Arrow 11"/>
          <p:cNvSpPr/>
          <p:nvPr/>
        </p:nvSpPr>
        <p:spPr>
          <a:xfrm>
            <a:off x="9528378" y="4241546"/>
            <a:ext cx="247800" cy="16420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10171289" y="5418667"/>
            <a:ext cx="1614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Highest field of study mismatch</a:t>
            </a:r>
            <a:endParaRPr lang="en-GB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10171288" y="5003158"/>
            <a:ext cx="1614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Lowest </a:t>
            </a:r>
            <a:r>
              <a:rPr lang="en-GB" sz="1200" dirty="0" err="1" smtClean="0"/>
              <a:t>undereducation</a:t>
            </a:r>
            <a:endParaRPr lang="en-GB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9889068" y="4077320"/>
            <a:ext cx="1896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Most heterogeneous group. Lowest matching.</a:t>
            </a:r>
            <a:endParaRPr lang="en-GB" sz="1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579" y="1601852"/>
            <a:ext cx="8802909" cy="5056342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4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90"/>
    </mc:Choice>
    <mc:Fallback xmlns="">
      <p:transition spd="slow" advTm="935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>
                <a:latin typeface="Calibri" panose="020F0502020204030204" pitchFamily="34" charset="0"/>
              </a:rPr>
              <a:t>Conclusions</a:t>
            </a:r>
            <a:endParaRPr lang="en-GB" sz="3600" b="1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712" y="1242646"/>
            <a:ext cx="11559822" cy="5158154"/>
          </a:xfrm>
        </p:spPr>
        <p:txBody>
          <a:bodyPr>
            <a:noAutofit/>
          </a:bodyPr>
          <a:lstStyle/>
          <a:p>
            <a:r>
              <a:rPr lang="en-GB" sz="2000" dirty="0" smtClean="0">
                <a:latin typeface="Calibri" panose="020F0502020204030204" pitchFamily="34" charset="0"/>
              </a:rPr>
              <a:t>Incidence of qualification mismatch is sensitive to the approach used</a:t>
            </a:r>
          </a:p>
          <a:p>
            <a:r>
              <a:rPr lang="en-GB" sz="2000" dirty="0" smtClean="0">
                <a:latin typeface="Calibri" panose="020F0502020204030204" pitchFamily="34" charset="0"/>
              </a:rPr>
              <a:t>Qualification </a:t>
            </a:r>
            <a:r>
              <a:rPr lang="en-GB" sz="2000" dirty="0">
                <a:latin typeface="Calibri" panose="020F0502020204030204" pitchFamily="34" charset="0"/>
              </a:rPr>
              <a:t>mismatch measures </a:t>
            </a:r>
            <a:r>
              <a:rPr lang="en-GB" sz="2000" dirty="0" smtClean="0">
                <a:latin typeface="Calibri" panose="020F0502020204030204" pitchFamily="34" charset="0"/>
              </a:rPr>
              <a:t>based on normative and statistical approach are </a:t>
            </a:r>
            <a:r>
              <a:rPr lang="en-GB" sz="2000" dirty="0">
                <a:latin typeface="Calibri" panose="020F0502020204030204" pitchFamily="34" charset="0"/>
              </a:rPr>
              <a:t>likely to overestimate the level of </a:t>
            </a:r>
            <a:r>
              <a:rPr lang="en-GB" sz="2000" dirty="0" smtClean="0">
                <a:latin typeface="Calibri" panose="020F0502020204030204" pitchFamily="34" charset="0"/>
              </a:rPr>
              <a:t>mismatch. </a:t>
            </a:r>
            <a:endParaRPr lang="en-GB" sz="2000" dirty="0">
              <a:latin typeface="Calibri" panose="020F0502020204030204" pitchFamily="34" charset="0"/>
            </a:endParaRPr>
          </a:p>
          <a:p>
            <a:r>
              <a:rPr lang="en-GB" sz="2000" b="1" dirty="0" smtClean="0">
                <a:latin typeface="Calibri" panose="020F0502020204030204" pitchFamily="34" charset="0"/>
              </a:rPr>
              <a:t>Normative approach </a:t>
            </a:r>
            <a:r>
              <a:rPr lang="en-GB" sz="2000" dirty="0" smtClean="0">
                <a:latin typeface="Calibri" panose="020F0502020204030204" pitchFamily="34" charset="0"/>
              </a:rPr>
              <a:t>- Mapping between occupational groups and educational requirements should be established at national level.</a:t>
            </a:r>
          </a:p>
          <a:p>
            <a:pPr marL="342900" lvl="1" indent="-342900"/>
            <a:r>
              <a:rPr lang="en-GB" sz="2000" b="1" dirty="0">
                <a:latin typeface="Calibri" panose="020F0502020204030204" pitchFamily="34" charset="0"/>
              </a:rPr>
              <a:t>Subjective approach</a:t>
            </a:r>
            <a:r>
              <a:rPr lang="en-GB" sz="2000" dirty="0">
                <a:latin typeface="Calibri" panose="020F0502020204030204" pitchFamily="34" charset="0"/>
              </a:rPr>
              <a:t>:  Empirical studies – respondents relatively accurate. </a:t>
            </a:r>
            <a:endParaRPr lang="en-GB" sz="2000" dirty="0" smtClean="0">
              <a:latin typeface="Calibri" panose="020F0502020204030204" pitchFamily="34" charset="0"/>
            </a:endParaRPr>
          </a:p>
          <a:p>
            <a:pPr marL="342900" lvl="1" indent="-342900"/>
            <a:r>
              <a:rPr lang="en-GB" sz="2000" b="1" dirty="0" smtClean="0">
                <a:latin typeface="Calibri" panose="020F0502020204030204" pitchFamily="34" charset="0"/>
              </a:rPr>
              <a:t>Statistical approach: </a:t>
            </a:r>
            <a:r>
              <a:rPr lang="en-GB" sz="2000" dirty="0" smtClean="0">
                <a:latin typeface="Calibri" panose="020F0502020204030204" pitchFamily="34" charset="0"/>
              </a:rPr>
              <a:t>Estimates based on model level of education - more robust than on years of schooling</a:t>
            </a:r>
            <a:endParaRPr lang="en-GB" sz="2000" dirty="0">
              <a:latin typeface="Calibri" panose="020F0502020204030204" pitchFamily="34" charset="0"/>
            </a:endParaRPr>
          </a:p>
          <a:p>
            <a:r>
              <a:rPr lang="en-GB" sz="2000" dirty="0" smtClean="0">
                <a:latin typeface="Calibri" panose="020F0502020204030204" pitchFamily="34" charset="0"/>
              </a:rPr>
              <a:t>Field of study mismatch should be separately measured. </a:t>
            </a:r>
          </a:p>
          <a:p>
            <a:r>
              <a:rPr lang="en-GB" sz="2000" dirty="0" smtClean="0">
                <a:latin typeface="Calibri" panose="020F0502020204030204" pitchFamily="34" charset="0"/>
              </a:rPr>
              <a:t>To be useful the mismatch estimates need to be disaggregated</a:t>
            </a:r>
          </a:p>
          <a:p>
            <a:r>
              <a:rPr lang="en-GB" sz="2000" dirty="0" smtClean="0">
                <a:latin typeface="Calibri" panose="020F0502020204030204" pitchFamily="34" charset="0"/>
              </a:rPr>
              <a:t>Formal qualification mismatch measures ignore the skill gains and skill loses over time, on-the-job training, past work experience, informal learning, etc.</a:t>
            </a:r>
          </a:p>
          <a:p>
            <a:r>
              <a:rPr lang="en-GB" sz="2000" dirty="0" smtClean="0">
                <a:latin typeface="Calibri" panose="020F0502020204030204" pitchFamily="34" charset="0"/>
              </a:rPr>
              <a:t>Skill mismatch measurement requires additional variables on skill related job characteristics in the LFS.</a:t>
            </a:r>
          </a:p>
          <a:p>
            <a:r>
              <a:rPr lang="en-GB" sz="2000" dirty="0" smtClean="0">
                <a:latin typeface="Calibri" panose="020F0502020204030204" pitchFamily="34" charset="0"/>
              </a:rPr>
              <a:t>Job satisfaction- explanatory variable for mismatch.</a:t>
            </a:r>
            <a:endParaRPr lang="en-GB" sz="2000" dirty="0">
              <a:latin typeface="Calibri" panose="020F0502020204030204" pitchFamily="34" charset="0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9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2168"/>
    </mc:Choice>
    <mc:Fallback xmlns="">
      <p:transition spd="slow" advTm="3621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8000" i="1" dirty="0" smtClean="0">
                <a:latin typeface="Brush Script MT" panose="03060802040406070304" pitchFamily="66" charset="0"/>
              </a:rPr>
              <a:t>Thank you.</a:t>
            </a:r>
            <a:endParaRPr lang="en-GB" sz="8000" i="1" dirty="0"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12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21"/>
    </mc:Choice>
    <mc:Fallback xmlns="">
      <p:transition spd="slow" advTm="702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18057" y="2068286"/>
            <a:ext cx="8915400" cy="3777622"/>
          </a:xfrm>
        </p:spPr>
        <p:txBody>
          <a:bodyPr>
            <a:normAutofit/>
          </a:bodyPr>
          <a:lstStyle/>
          <a:p>
            <a:r>
              <a:rPr lang="en-GB" altLang="en-US" noProof="0" dirty="0" smtClean="0">
                <a:latin typeface="+mn-lt"/>
              </a:rPr>
              <a:t>Signifies poor utilization of human capital</a:t>
            </a:r>
          </a:p>
          <a:p>
            <a:r>
              <a:rPr lang="en-GB" noProof="0" dirty="0" smtClean="0">
                <a:latin typeface="+mn-lt"/>
              </a:rPr>
              <a:t>Potential cost:</a:t>
            </a:r>
            <a:endParaRPr lang="en-GB" noProof="0" dirty="0">
              <a:latin typeface="+mn-lt"/>
            </a:endParaRPr>
          </a:p>
          <a:p>
            <a:pPr lvl="1"/>
            <a:r>
              <a:rPr lang="en-GB" noProof="0" dirty="0" smtClean="0">
                <a:latin typeface="+mn-lt"/>
              </a:rPr>
              <a:t>For workers - lower wages (for overqualified), lower job satisfaction, higher on-the-job search, higher the risk of being out of employment</a:t>
            </a:r>
          </a:p>
          <a:p>
            <a:pPr lvl="1"/>
            <a:r>
              <a:rPr lang="en-GB" noProof="0" dirty="0" smtClean="0">
                <a:latin typeface="+mn-lt"/>
              </a:rPr>
              <a:t>For employers – lost productivity, lower growth, higher training cost, reduced capacity to </a:t>
            </a:r>
            <a:r>
              <a:rPr lang="en-US" dirty="0" smtClean="0"/>
              <a:t>innovate </a:t>
            </a:r>
            <a:r>
              <a:rPr lang="en-US" dirty="0"/>
              <a:t>and adapt to changing market conditions</a:t>
            </a:r>
            <a:endParaRPr lang="en-GB" noProof="0" dirty="0" smtClean="0">
              <a:latin typeface="+mn-lt"/>
            </a:endParaRPr>
          </a:p>
          <a:p>
            <a:pPr lvl="1"/>
            <a:r>
              <a:rPr lang="en-GB" noProof="0" dirty="0" smtClean="0">
                <a:latin typeface="+mn-lt"/>
              </a:rPr>
              <a:t>For society - sunk education costs,  higher unemployment benefits, lost income tax revenues </a:t>
            </a:r>
          </a:p>
          <a:p>
            <a:pPr marL="457200" lvl="1" indent="0">
              <a:buNone/>
            </a:pPr>
            <a:endParaRPr lang="en-GB" noProof="0" dirty="0" smtClean="0">
              <a:latin typeface="+mn-lt"/>
            </a:endParaRPr>
          </a:p>
          <a:p>
            <a:r>
              <a:rPr lang="en-GB" noProof="0" dirty="0" smtClean="0">
                <a:latin typeface="+mn-lt"/>
              </a:rPr>
              <a:t>Total cost depends on the number of mismatched individuals</a:t>
            </a:r>
          </a:p>
          <a:p>
            <a:pPr lvl="1"/>
            <a:endParaRPr lang="en-GB" noProof="0" dirty="0" smtClean="0">
              <a:latin typeface="+mn-lt"/>
            </a:endParaRPr>
          </a:p>
          <a:p>
            <a:pPr lvl="1"/>
            <a:endParaRPr lang="en-GB" noProof="0" dirty="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 sz="4000" dirty="0"/>
              <a:t>Reasons for measuring </a:t>
            </a:r>
            <a:r>
              <a:rPr lang="en-GB" altLang="en-US" sz="4000" dirty="0" smtClean="0"/>
              <a:t>qualification and skill </a:t>
            </a:r>
            <a:r>
              <a:rPr lang="en-GB" altLang="en-US" sz="4000" dirty="0"/>
              <a:t>mismatch</a:t>
            </a:r>
            <a:r>
              <a:rPr lang="en-GB" sz="4000" noProof="0" dirty="0" smtClean="0">
                <a:latin typeface="+mn-lt"/>
              </a:rPr>
              <a:t>?</a:t>
            </a:r>
            <a:endParaRPr lang="en-GB" sz="4000" noProof="0" dirty="0">
              <a:latin typeface="+mn-lt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0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05"/>
    </mc:Choice>
    <mc:Fallback xmlns="">
      <p:transition spd="slow" advTm="110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36322" y="535016"/>
            <a:ext cx="9476336" cy="1280890"/>
          </a:xfrm>
        </p:spPr>
        <p:txBody>
          <a:bodyPr>
            <a:normAutofit/>
          </a:bodyPr>
          <a:lstStyle/>
          <a:p>
            <a:r>
              <a:rPr lang="en-GB" sz="3200" noProof="0" dirty="0" smtClean="0">
                <a:latin typeface="+mn-lt"/>
              </a:rPr>
              <a:t>How much qualification mismatch is there?</a:t>
            </a:r>
            <a:endParaRPr lang="en-GB" sz="3200" noProof="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3467" y="1175461"/>
            <a:ext cx="10369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Qualification mismatch, selected developed countries, </a:t>
            </a:r>
            <a:r>
              <a:rPr lang="en-GB" sz="1600" i="1" dirty="0" smtClean="0">
                <a:latin typeface="+mj-lt"/>
              </a:rPr>
              <a:t>Percentage </a:t>
            </a:r>
            <a:r>
              <a:rPr lang="en-GB" sz="1600" i="1" dirty="0">
                <a:latin typeface="+mj-lt"/>
              </a:rPr>
              <a:t>of workers </a:t>
            </a:r>
            <a:r>
              <a:rPr lang="en-GB" sz="1600" i="1" dirty="0" smtClean="0">
                <a:latin typeface="+mj-lt"/>
              </a:rPr>
              <a:t>mismatched,</a:t>
            </a:r>
            <a:r>
              <a:rPr lang="en-GB" sz="1600" i="1" dirty="0">
                <a:latin typeface="Calibri" panose="020F0502020204030204" pitchFamily="34" charset="0"/>
              </a:rPr>
              <a:t> Relative  approach (modal level educ</a:t>
            </a:r>
            <a:r>
              <a:rPr lang="en-GB" sz="1600" i="1" dirty="0" smtClean="0">
                <a:latin typeface="Calibri" panose="020F0502020204030204" pitchFamily="34" charset="0"/>
              </a:rPr>
              <a:t>.)</a:t>
            </a:r>
            <a:endParaRPr lang="en-GB" sz="1600" i="1" dirty="0">
              <a:latin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141" y="1815906"/>
            <a:ext cx="9081829" cy="47657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803644" y="6428934"/>
            <a:ext cx="33883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/>
              <a:t>Source: </a:t>
            </a:r>
            <a:r>
              <a:rPr lang="en-GB" sz="1200" dirty="0" smtClean="0"/>
              <a:t>OECD Survey </a:t>
            </a:r>
            <a:r>
              <a:rPr lang="en-GB" sz="1200" dirty="0"/>
              <a:t>of Adult Skills (PIAAC</a:t>
            </a:r>
            <a:r>
              <a:rPr lang="en-GB" sz="1200" dirty="0" smtClean="0"/>
              <a:t>)</a:t>
            </a:r>
            <a:endParaRPr lang="en-GB" sz="1200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65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225"/>
    </mc:Choice>
    <mc:Fallback xmlns="">
      <p:transition spd="slow" advTm="372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79341" y="1268348"/>
            <a:ext cx="9992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Qualification mismatch, selected developing countries, </a:t>
            </a:r>
            <a:r>
              <a:rPr lang="en-GB" sz="1600" i="1" dirty="0" smtClean="0">
                <a:latin typeface="+mj-lt"/>
              </a:rPr>
              <a:t>Percentage </a:t>
            </a:r>
            <a:r>
              <a:rPr lang="en-GB" sz="1600" i="1" dirty="0">
                <a:latin typeface="+mj-lt"/>
              </a:rPr>
              <a:t>of workers </a:t>
            </a:r>
            <a:r>
              <a:rPr lang="en-GB" sz="1600" i="1" dirty="0" smtClean="0">
                <a:latin typeface="+mj-lt"/>
              </a:rPr>
              <a:t>mismatched, Normative approach (ISCO+) </a:t>
            </a:r>
            <a:endParaRPr lang="en-GB" sz="1600" i="1" dirty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045" y="1815906"/>
            <a:ext cx="10066866" cy="4766721"/>
          </a:xfrm>
          <a:prstGeom prst="rect">
            <a:avLst/>
          </a:prstGeom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1536322" y="535016"/>
            <a:ext cx="9476336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3200" smtClean="0">
                <a:latin typeface="+mn-lt"/>
              </a:rPr>
              <a:t>How much qualification mismatch is there?</a:t>
            </a:r>
            <a:endParaRPr lang="en-GB" sz="3200" dirty="0">
              <a:latin typeface="+mn-lt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68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10"/>
    </mc:Choice>
    <mc:Fallback xmlns="">
      <p:transition spd="slow" advTm="923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775" y="604911"/>
            <a:ext cx="11451101" cy="53457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2400" dirty="0" smtClean="0">
                <a:latin typeface="Calibri" panose="020F0502020204030204" pitchFamily="34" charset="0"/>
              </a:rPr>
              <a:t>What is the effect of qualification and field-of-study mismatch on wages?</a:t>
            </a:r>
            <a:endParaRPr lang="en-GB" sz="2400" dirty="0"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7403" y="1351830"/>
            <a:ext cx="8386086" cy="538833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803644" y="6386193"/>
            <a:ext cx="33883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/>
              <a:t>Source: </a:t>
            </a:r>
            <a:r>
              <a:rPr lang="en-GB" sz="1200" dirty="0" smtClean="0"/>
              <a:t>OECD Survey </a:t>
            </a:r>
            <a:r>
              <a:rPr lang="en-GB" sz="1200" dirty="0"/>
              <a:t>of Adult Skills (PIAAC) (2012, 2015), Table A5.12.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45525" y="2402035"/>
            <a:ext cx="2982351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b="1" dirty="0" smtClean="0"/>
              <a:t>OECD countries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Overqualification</a:t>
            </a:r>
            <a:r>
              <a:rPr lang="en-US" dirty="0" smtClean="0"/>
              <a:t>: Average wage penalty of 14 percent.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Field of study mismatch:                 No significant penalty.  </a:t>
            </a:r>
            <a:endParaRPr lang="en-US" dirty="0"/>
          </a:p>
          <a:p>
            <a:endParaRPr lang="en-GB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66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484"/>
    </mc:Choice>
    <mc:Fallback xmlns="">
      <p:transition spd="slow" advTm="724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noProof="0" dirty="0" smtClean="0">
                <a:latin typeface="+mn-lt"/>
              </a:rPr>
              <a:t>ILO work</a:t>
            </a:r>
            <a:br>
              <a:rPr lang="en-GB" altLang="en-US" noProof="0" dirty="0" smtClean="0">
                <a:latin typeface="+mn-lt"/>
              </a:rPr>
            </a:br>
            <a:endParaRPr lang="en-GB" altLang="en-US" sz="2000" noProof="0" dirty="0">
              <a:latin typeface="+mn-lt"/>
            </a:endParaRP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416149"/>
            <a:ext cx="9947031" cy="5216768"/>
          </a:xfrm>
        </p:spPr>
        <p:txBody>
          <a:bodyPr>
            <a:noAutofit/>
          </a:bodyPr>
          <a:lstStyle/>
          <a:p>
            <a:pPr>
              <a:buClr>
                <a:srgbClr val="3166CF"/>
              </a:buClr>
              <a:buFont typeface="Courier New" panose="02070309020205020404" pitchFamily="49" charset="0"/>
              <a:buChar char="o"/>
            </a:pPr>
            <a:r>
              <a:rPr lang="en-GB" altLang="en-US" sz="2400" noProof="0" dirty="0" smtClean="0"/>
              <a:t>16</a:t>
            </a:r>
            <a:r>
              <a:rPr lang="en-GB" altLang="en-US" sz="2400" baseline="30000" noProof="0" dirty="0" smtClean="0"/>
              <a:t>th</a:t>
            </a:r>
            <a:r>
              <a:rPr lang="en-GB" altLang="en-US" sz="2400" noProof="0" dirty="0" smtClean="0"/>
              <a:t>  ICLS: discussed inadequate employment situations.</a:t>
            </a:r>
          </a:p>
          <a:p>
            <a:pPr>
              <a:buClr>
                <a:srgbClr val="3166CF"/>
              </a:buClr>
              <a:buFont typeface="Courier New" panose="02070309020205020404" pitchFamily="49" charset="0"/>
              <a:buChar char="o"/>
            </a:pPr>
            <a:r>
              <a:rPr lang="en-GB" sz="2400" dirty="0" smtClean="0"/>
              <a:t>18</a:t>
            </a:r>
            <a:r>
              <a:rPr lang="en-GB" sz="2400" baseline="30000" dirty="0" smtClean="0"/>
              <a:t>th</a:t>
            </a:r>
            <a:r>
              <a:rPr lang="en-GB" sz="2400" dirty="0" smtClean="0"/>
              <a:t> ICLS: A proposal for measurement of various forms of labour underutilization ( labour slack, low earnings and skill mismatch)</a:t>
            </a:r>
            <a:endParaRPr lang="en-GB" altLang="en-US" sz="2400" noProof="0" dirty="0" smtClean="0"/>
          </a:p>
          <a:p>
            <a:pPr>
              <a:buClr>
                <a:srgbClr val="3166CF"/>
              </a:buClr>
              <a:buFont typeface="Courier New" panose="02070309020205020404" pitchFamily="49" charset="0"/>
              <a:buChar char="o"/>
            </a:pPr>
            <a:r>
              <a:rPr lang="en-GB" altLang="en-US" sz="2400" noProof="0" dirty="0" smtClean="0"/>
              <a:t>19</a:t>
            </a:r>
            <a:r>
              <a:rPr lang="en-GB" altLang="en-US" sz="2400" baseline="30000" noProof="0" dirty="0" smtClean="0"/>
              <a:t>th</a:t>
            </a:r>
            <a:r>
              <a:rPr lang="en-GB" altLang="en-US" sz="2400" noProof="0" dirty="0" smtClean="0"/>
              <a:t> ICLS resolution </a:t>
            </a:r>
            <a:r>
              <a:rPr lang="en-GB" sz="2400" noProof="0" dirty="0" smtClean="0"/>
              <a:t>focusses on issues of </a:t>
            </a:r>
            <a:r>
              <a:rPr lang="en-GB" sz="2400" b="1" noProof="0" dirty="0" smtClean="0"/>
              <a:t>insufficient </a:t>
            </a:r>
            <a:r>
              <a:rPr lang="en-GB" sz="2400" noProof="0" dirty="0" smtClean="0"/>
              <a:t>labour absorption </a:t>
            </a:r>
            <a:r>
              <a:rPr lang="en-GB" noProof="0" dirty="0" smtClean="0"/>
              <a:t>(a) time-related underemployment, (b) unemployment, and (c) potential labour force. </a:t>
            </a:r>
          </a:p>
          <a:p>
            <a:pPr lvl="1"/>
            <a:r>
              <a:rPr lang="en-GB" altLang="en-US" noProof="0" dirty="0" smtClean="0"/>
              <a:t>Other </a:t>
            </a:r>
            <a:r>
              <a:rPr lang="en-GB" noProof="0" dirty="0" smtClean="0"/>
              <a:t>dimensions of labour underutilization that refer to </a:t>
            </a:r>
            <a:r>
              <a:rPr lang="en-GB" b="1" noProof="0" dirty="0" smtClean="0"/>
              <a:t>inadequate </a:t>
            </a:r>
            <a:r>
              <a:rPr lang="en-GB" noProof="0" dirty="0" smtClean="0"/>
              <a:t>labour absorption (e.g. inadequate use and mismatch of qualifications and occupational skills; and inadequate income in current job), are mentioned but not defined.</a:t>
            </a:r>
          </a:p>
          <a:p>
            <a:pPr lvl="1">
              <a:buClr>
                <a:srgbClr val="3166CF"/>
              </a:buClr>
            </a:pPr>
            <a:r>
              <a:rPr lang="en-GB" noProof="0" dirty="0" smtClean="0"/>
              <a:t>ILO was requested to continue its  methodological work </a:t>
            </a:r>
            <a:r>
              <a:rPr lang="en-GB" b="1" i="1" noProof="0" dirty="0" smtClean="0"/>
              <a:t>on the measurement of labour underutilization </a:t>
            </a:r>
            <a:r>
              <a:rPr lang="en-GB" b="1" i="1" dirty="0"/>
              <a:t>or inadequate employment </a:t>
            </a:r>
            <a:r>
              <a:rPr lang="en-GB" b="1" i="1" noProof="0" dirty="0" smtClean="0"/>
              <a:t>related to skills, </a:t>
            </a:r>
            <a:r>
              <a:rPr lang="en-GB" i="1" noProof="0" dirty="0" smtClean="0"/>
              <a:t>to employment-related income, and to excessive working time</a:t>
            </a:r>
            <a:endParaRPr lang="en-GB" altLang="en-US" i="1" noProof="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1008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628"/>
    </mc:Choice>
    <mc:Fallback>
      <p:transition spd="slow" advTm="546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501066" y="1240160"/>
            <a:ext cx="8143900" cy="5589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000" noProof="0" dirty="0" smtClean="0">
                <a:latin typeface="+mn-lt"/>
              </a:rPr>
              <a:t>19</a:t>
            </a:r>
            <a:r>
              <a:rPr lang="en-GB" sz="4000" baseline="30000" noProof="0" dirty="0" smtClean="0">
                <a:latin typeface="+mn-lt"/>
              </a:rPr>
              <a:t>th</a:t>
            </a:r>
            <a:r>
              <a:rPr lang="en-GB" sz="4000" noProof="0" dirty="0" smtClean="0">
                <a:latin typeface="+mn-lt"/>
              </a:rPr>
              <a:t> ICLS: Labour underutilization</a:t>
            </a:r>
            <a:endParaRPr lang="en-GB" sz="3600" noProof="0" dirty="0">
              <a:solidFill>
                <a:srgbClr val="9E2B22"/>
              </a:solidFill>
              <a:latin typeface="+mn-lt"/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3827464" y="1500175"/>
            <a:ext cx="3421063" cy="449263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sz="2000" dirty="0"/>
              <a:t>Working age population</a:t>
            </a: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847528" y="2130412"/>
            <a:ext cx="4214272" cy="44926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dirty="0"/>
              <a:t>Labour force</a:t>
            </a:r>
          </a:p>
        </p:txBody>
      </p:sp>
      <p:cxnSp>
        <p:nvCxnSpPr>
          <p:cNvPr id="7" name="AutoShape 8"/>
          <p:cNvCxnSpPr>
            <a:cxnSpLocks noChangeShapeType="1"/>
            <a:stCxn id="3" idx="2"/>
            <a:endCxn id="5" idx="0"/>
          </p:cNvCxnSpPr>
          <p:nvPr/>
        </p:nvCxnSpPr>
        <p:spPr bwMode="auto">
          <a:xfrm rot="16200000" flipH="1">
            <a:off x="6721703" y="765730"/>
            <a:ext cx="180975" cy="2548389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" name="AutoShape 9"/>
          <p:cNvCxnSpPr>
            <a:cxnSpLocks noChangeShapeType="1"/>
            <a:stCxn id="3" idx="2"/>
            <a:endCxn id="4" idx="0"/>
          </p:cNvCxnSpPr>
          <p:nvPr/>
        </p:nvCxnSpPr>
        <p:spPr bwMode="auto">
          <a:xfrm rot="5400000">
            <a:off x="4655844" y="1248260"/>
            <a:ext cx="180975" cy="1583331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9" name="AutoShape 10"/>
          <p:cNvCxnSpPr>
            <a:cxnSpLocks noChangeShapeType="1"/>
            <a:stCxn id="4" idx="2"/>
            <a:endCxn id="6" idx="0"/>
          </p:cNvCxnSpPr>
          <p:nvPr/>
        </p:nvCxnSpPr>
        <p:spPr bwMode="auto">
          <a:xfrm rot="5400000">
            <a:off x="3404888" y="2301359"/>
            <a:ext cx="271463" cy="82809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0" name="AutoShape 11"/>
          <p:cNvCxnSpPr>
            <a:cxnSpLocks noChangeShapeType="1"/>
            <a:stCxn id="4" idx="2"/>
            <a:endCxn id="11" idx="0"/>
          </p:cNvCxnSpPr>
          <p:nvPr/>
        </p:nvCxnSpPr>
        <p:spPr bwMode="auto">
          <a:xfrm rot="16200000" flipH="1">
            <a:off x="4445110" y="2089229"/>
            <a:ext cx="288677" cy="1269566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4458668" y="2868352"/>
            <a:ext cx="1531124" cy="449263"/>
          </a:xfrm>
          <a:prstGeom prst="roundRect">
            <a:avLst>
              <a:gd name="adj" fmla="val 16667"/>
            </a:avLst>
          </a:prstGeom>
          <a:solidFill>
            <a:srgbClr val="33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Unemployed</a:t>
            </a:r>
          </a:p>
        </p:txBody>
      </p:sp>
      <p:grpSp>
        <p:nvGrpSpPr>
          <p:cNvPr id="12" name="Group 13"/>
          <p:cNvGrpSpPr>
            <a:grpSpLocks/>
          </p:cNvGrpSpPr>
          <p:nvPr/>
        </p:nvGrpSpPr>
        <p:grpSpPr bwMode="auto">
          <a:xfrm>
            <a:off x="2469655" y="2579676"/>
            <a:ext cx="7175154" cy="2794002"/>
            <a:chOff x="900" y="1706"/>
            <a:chExt cx="4565" cy="1760"/>
          </a:xfrm>
        </p:grpSpPr>
        <p:sp>
          <p:nvSpPr>
            <p:cNvPr id="13" name="AutoShape 14"/>
            <p:cNvSpPr>
              <a:spLocks noChangeArrowheads="1"/>
            </p:cNvSpPr>
            <p:nvPr/>
          </p:nvSpPr>
          <p:spPr bwMode="auto">
            <a:xfrm>
              <a:off x="4673" y="2785"/>
              <a:ext cx="792" cy="681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r>
                <a:rPr lang="en-GB" sz="1400" i="1" dirty="0"/>
                <a:t>Others outside labour force, </a:t>
              </a:r>
            </a:p>
            <a:p>
              <a:r>
                <a:rPr lang="en-GB" sz="1400" i="1" dirty="0"/>
                <a:t>do not want employment</a:t>
              </a:r>
            </a:p>
          </p:txBody>
        </p:sp>
        <p:cxnSp>
          <p:nvCxnSpPr>
            <p:cNvPr id="14" name="AutoShape 15"/>
            <p:cNvCxnSpPr>
              <a:cxnSpLocks noChangeShapeType="1"/>
              <a:stCxn id="13" idx="1"/>
              <a:endCxn id="5" idx="2"/>
            </p:cNvCxnSpPr>
            <p:nvPr/>
          </p:nvCxnSpPr>
          <p:spPr bwMode="auto">
            <a:xfrm rot="10800000">
              <a:off x="4473" y="1706"/>
              <a:ext cx="200" cy="1420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cxnSp>
        <p:sp>
          <p:nvSpPr>
            <p:cNvPr id="19" name="AutoShape 20"/>
            <p:cNvSpPr>
              <a:spLocks noChangeArrowheads="1"/>
            </p:cNvSpPr>
            <p:nvPr/>
          </p:nvSpPr>
          <p:spPr bwMode="auto">
            <a:xfrm>
              <a:off x="3231" y="1888"/>
              <a:ext cx="1158" cy="1124"/>
            </a:xfrm>
            <a:prstGeom prst="roundRect">
              <a:avLst>
                <a:gd name="adj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/>
              <a:r>
                <a:rPr lang="en-GB" b="1" dirty="0">
                  <a:solidFill>
                    <a:schemeClr val="bg1"/>
                  </a:solidFill>
                </a:rPr>
                <a:t>Potential </a:t>
              </a:r>
            </a:p>
            <a:p>
              <a:pPr algn="ctr"/>
              <a:r>
                <a:rPr lang="en-GB" b="1" dirty="0">
                  <a:solidFill>
                    <a:schemeClr val="bg1"/>
                  </a:solidFill>
                </a:rPr>
                <a:t>labour force</a:t>
              </a:r>
            </a:p>
            <a:p>
              <a:pPr algn="ctr"/>
              <a:r>
                <a:rPr lang="en-GB" sz="1400" dirty="0">
                  <a:solidFill>
                    <a:schemeClr val="bg1"/>
                  </a:solidFill>
                </a:rPr>
                <a:t>∙seeking,</a:t>
              </a:r>
              <a:r>
                <a:rPr lang="en-GB" sz="1400" spc="-300" dirty="0">
                  <a:solidFill>
                    <a:schemeClr val="bg1"/>
                  </a:solidFill>
                </a:rPr>
                <a:t> </a:t>
              </a:r>
              <a:r>
                <a:rPr lang="en-GB" sz="1400" dirty="0">
                  <a:solidFill>
                    <a:schemeClr val="bg1"/>
                  </a:solidFill>
                </a:rPr>
                <a:t>not available</a:t>
              </a:r>
            </a:p>
            <a:p>
              <a:pPr algn="ctr"/>
              <a:r>
                <a:rPr lang="en-GB" sz="1400" dirty="0">
                  <a:solidFill>
                    <a:schemeClr val="bg1"/>
                  </a:solidFill>
                </a:rPr>
                <a:t>∙available,</a:t>
              </a:r>
              <a:r>
                <a:rPr lang="en-GB" sz="1400" spc="-300" dirty="0">
                  <a:solidFill>
                    <a:schemeClr val="bg1"/>
                  </a:solidFill>
                </a:rPr>
                <a:t> </a:t>
              </a:r>
              <a:r>
                <a:rPr lang="en-GB" sz="1400" dirty="0">
                  <a:solidFill>
                    <a:schemeClr val="bg1"/>
                  </a:solidFill>
                </a:rPr>
                <a:t>not seeking</a:t>
              </a:r>
            </a:p>
            <a:p>
              <a:pPr algn="ctr"/>
              <a:r>
                <a:rPr lang="en-GB" sz="1400" dirty="0">
                  <a:solidFill>
                    <a:schemeClr val="bg1"/>
                  </a:solidFill>
                </a:rPr>
                <a:t>∙want,</a:t>
              </a:r>
              <a:r>
                <a:rPr lang="en-GB" sz="1400" spc="-300" dirty="0">
                  <a:solidFill>
                    <a:schemeClr val="bg1"/>
                  </a:solidFill>
                </a:rPr>
                <a:t> </a:t>
              </a:r>
              <a:r>
                <a:rPr lang="en-GB" sz="1400" dirty="0">
                  <a:solidFill>
                    <a:schemeClr val="bg1"/>
                  </a:solidFill>
                </a:rPr>
                <a:t>not seeking</a:t>
              </a:r>
              <a:r>
                <a:rPr lang="en-GB" sz="1400" spc="-300" dirty="0">
                  <a:solidFill>
                    <a:schemeClr val="bg1"/>
                  </a:solidFill>
                </a:rPr>
                <a:t> </a:t>
              </a:r>
              <a:r>
                <a:rPr lang="en-GB" sz="1400" dirty="0">
                  <a:solidFill>
                    <a:schemeClr val="bg1"/>
                  </a:solidFill>
                </a:rPr>
                <a:t>nor available</a:t>
              </a:r>
            </a:p>
          </p:txBody>
        </p:sp>
        <p:sp>
          <p:nvSpPr>
            <p:cNvPr id="21" name="AutoShape 22"/>
            <p:cNvSpPr>
              <a:spLocks noChangeArrowheads="1"/>
            </p:cNvSpPr>
            <p:nvPr/>
          </p:nvSpPr>
          <p:spPr bwMode="auto">
            <a:xfrm>
              <a:off x="900" y="2250"/>
              <a:ext cx="1232" cy="635"/>
            </a:xfrm>
            <a:prstGeom prst="roundRect">
              <a:avLst>
                <a:gd name="adj" fmla="val 16667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Time-related underemployed</a:t>
              </a:r>
            </a:p>
          </p:txBody>
        </p:sp>
        <p:cxnSp>
          <p:nvCxnSpPr>
            <p:cNvPr id="23" name="AutoShape 24"/>
            <p:cNvCxnSpPr>
              <a:cxnSpLocks noChangeShapeType="1"/>
              <a:stCxn id="19" idx="3"/>
              <a:endCxn id="5" idx="2"/>
            </p:cNvCxnSpPr>
            <p:nvPr/>
          </p:nvCxnSpPr>
          <p:spPr bwMode="auto">
            <a:xfrm flipV="1">
              <a:off x="4389" y="1706"/>
              <a:ext cx="84" cy="744"/>
            </a:xfrm>
            <a:prstGeom prst="bentConnector2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</p:cxnSp>
      </p:grpSp>
      <p:sp>
        <p:nvSpPr>
          <p:cNvPr id="30" name="Rectangle 29"/>
          <p:cNvSpPr/>
          <p:nvPr/>
        </p:nvSpPr>
        <p:spPr>
          <a:xfrm>
            <a:off x="3563903" y="5313403"/>
            <a:ext cx="37626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b="1" dirty="0">
                <a:solidFill>
                  <a:schemeClr val="tx2"/>
                </a:solidFill>
              </a:rPr>
              <a:t> </a:t>
            </a:r>
            <a:r>
              <a:rPr lang="en-GB" sz="2800" b="1" dirty="0">
                <a:solidFill>
                  <a:srgbClr val="9E2B22"/>
                </a:solidFill>
              </a:rPr>
              <a:t>Labour underutilization</a:t>
            </a:r>
          </a:p>
          <a:p>
            <a:pPr algn="ctr"/>
            <a:r>
              <a:rPr lang="en-GB" sz="2000" b="1" dirty="0">
                <a:solidFill>
                  <a:srgbClr val="9E2B22"/>
                </a:solidFill>
              </a:rPr>
              <a:t>(Or unmet need for employment)</a:t>
            </a:r>
          </a:p>
        </p:txBody>
      </p:sp>
      <p:sp>
        <p:nvSpPr>
          <p:cNvPr id="42" name="Right Brace 41"/>
          <p:cNvSpPr/>
          <p:nvPr/>
        </p:nvSpPr>
        <p:spPr>
          <a:xfrm rot="5400000">
            <a:off x="5178748" y="2276872"/>
            <a:ext cx="576064" cy="5184576"/>
          </a:xfrm>
          <a:prstGeom prst="righ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527802" y="2130412"/>
            <a:ext cx="3117165" cy="44926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dirty="0"/>
              <a:t>Outside the labour force</a:t>
            </a:r>
          </a:p>
        </p:txBody>
      </p:sp>
      <p:cxnSp>
        <p:nvCxnSpPr>
          <p:cNvPr id="53" name="Straight Connector 52"/>
          <p:cNvCxnSpPr>
            <a:endCxn id="21" idx="0"/>
          </p:cNvCxnSpPr>
          <p:nvPr/>
        </p:nvCxnSpPr>
        <p:spPr>
          <a:xfrm flipH="1">
            <a:off x="3437482" y="3284985"/>
            <a:ext cx="104044" cy="1582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1919536" y="2851137"/>
            <a:ext cx="2414072" cy="449262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/>
            <a:r>
              <a:rPr lang="en-GB" dirty="0"/>
              <a:t>Employed</a:t>
            </a:r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71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084"/>
    </mc:Choice>
    <mc:Fallback xmlns="">
      <p:transition spd="slow" advTm="61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7|1.5|1.4"/>
</p:tagLst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15050</TotalTime>
  <Words>1769</Words>
  <Application>Microsoft Office PowerPoint</Application>
  <PresentationFormat>Widescreen</PresentationFormat>
  <Paragraphs>244</Paragraphs>
  <Slides>32</Slides>
  <Notes>5</Notes>
  <HiddenSlides>0</HiddenSlides>
  <MMClips>30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2" baseType="lpstr">
      <vt:lpstr>Arial</vt:lpstr>
      <vt:lpstr>Brush Script MT</vt:lpstr>
      <vt:lpstr>Calibri</vt:lpstr>
      <vt:lpstr>Cambria</vt:lpstr>
      <vt:lpstr>Century Gothic</vt:lpstr>
      <vt:lpstr>Courier New</vt:lpstr>
      <vt:lpstr>Times New Roman</vt:lpstr>
      <vt:lpstr>Wingdings</vt:lpstr>
      <vt:lpstr>Wingdings 3</vt:lpstr>
      <vt:lpstr>Wisp</vt:lpstr>
      <vt:lpstr>Qualification and Skill Mismatch:  Concepts and Measurement</vt:lpstr>
      <vt:lpstr>Overview</vt:lpstr>
      <vt:lpstr>Background</vt:lpstr>
      <vt:lpstr>Reasons for measuring qualification and skill mismatch?</vt:lpstr>
      <vt:lpstr>How much qualification mismatch is there?</vt:lpstr>
      <vt:lpstr>PowerPoint Presentation</vt:lpstr>
      <vt:lpstr>What is the effect of qualification and field-of-study mismatch on wages?</vt:lpstr>
      <vt:lpstr>ILO work </vt:lpstr>
      <vt:lpstr>19th ICLS: Labour underutilization</vt:lpstr>
      <vt:lpstr>Supply and demand of skills</vt:lpstr>
      <vt:lpstr>QUALIFICATIONS (knowledge) </vt:lpstr>
      <vt:lpstr>QUALIFICATIONS</vt:lpstr>
      <vt:lpstr>PowerPoint Presentation</vt:lpstr>
      <vt:lpstr>PowerPoint Presentation</vt:lpstr>
      <vt:lpstr>PowerPoint Presentation</vt:lpstr>
      <vt:lpstr>PowerPoint Presentation</vt:lpstr>
      <vt:lpstr>Qualification mismatch of persons in employment – Concept</vt:lpstr>
      <vt:lpstr>PowerPoint Presentation</vt:lpstr>
      <vt:lpstr>Persons in skill mismatch - Concept</vt:lpstr>
      <vt:lpstr>PowerPoint Presentation</vt:lpstr>
      <vt:lpstr>Measurement of qualification and skill mismatches</vt:lpstr>
      <vt:lpstr>PowerPoint Presentation</vt:lpstr>
      <vt:lpstr>Qualification mismatch of persons in employment - Measurement</vt:lpstr>
      <vt:lpstr>Qualification mismatch</vt:lpstr>
      <vt:lpstr>PowerPoint Presentation</vt:lpstr>
      <vt:lpstr>Skill mismatch – Measurement - overall skills level - specific types of skills </vt:lpstr>
      <vt:lpstr>Some results</vt:lpstr>
      <vt:lpstr>PowerPoint Presentation</vt:lpstr>
      <vt:lpstr>Armenia, LFS 2014, pop 15-75 (normative ISCO+ based job requirements) Mismatched persons in employment who want/do not want to change their employment situation, by reasons </vt:lpstr>
      <vt:lpstr> </vt:lpstr>
      <vt:lpstr>Conclusions</vt:lpstr>
      <vt:lpstr>Thank you.</vt:lpstr>
    </vt:vector>
  </TitlesOfParts>
  <Company>ILO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Stoevska, Valentina</dc:creator>
  <cp:lastModifiedBy>Stoevska, Valentina</cp:lastModifiedBy>
  <cp:revision>156</cp:revision>
  <cp:lastPrinted>2017-05-03T15:44:31Z</cp:lastPrinted>
  <dcterms:created xsi:type="dcterms:W3CDTF">2017-03-08T14:09:36Z</dcterms:created>
  <dcterms:modified xsi:type="dcterms:W3CDTF">2017-10-09T12:47:06Z</dcterms:modified>
</cp:coreProperties>
</file>